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0" d="100"/>
          <a:sy n="100" d="100"/>
        </p:scale>
        <p:origin x="7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981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6E0F-D7D1-DA13-4E88-0BAE85CFE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C8F9D-6206-F9BF-0D81-1DFEE2F3F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F8E64-4910-34D8-732C-1C6E73EBFA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6DD348-8680-5919-C171-86BC01BB1B5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80930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png"/><Relationship Id="rId5" Type="http://schemas.openxmlformats.org/officeDocument/2006/relationships/image" Target="../media/image5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1"/>
          <p:cNvSpPr/>
          <p:nvPr/>
        </p:nvSpPr>
        <p:spPr>
          <a:xfrm>
            <a:off x="2646585" y="1739950"/>
            <a:ext cx="3781974" cy="623292"/>
          </a:xfrm>
          <a:prstGeom prst="rect">
            <a:avLst/>
          </a:prstGeom>
          <a:noFill/>
          <a:ln/>
        </p:spPr>
        <p:txBody>
          <a:bodyPr wrap="none" lIns="0" tIns="0" rIns="0" bIns="0" rtlCol="0" anchor="t">
            <a:spAutoFit/>
          </a:bodyPr>
          <a:lstStyle/>
          <a:p>
            <a:pPr marL="0" indent="0" algn="ctr">
              <a:lnSpc>
                <a:spcPts val="4000"/>
              </a:lnSpc>
              <a:buNone/>
            </a:pPr>
            <a:r>
              <a:rPr lang="en-US" sz="3504" kern="0" spc="-1" dirty="0">
                <a:solidFill>
                  <a:srgbClr val="FFFFFF"/>
                </a:solidFill>
              </a:rPr>
              <a:t>Dashboard NVIDIA</a:t>
            </a:r>
            <a:endParaRPr lang="en-US" sz="3504" dirty="0"/>
          </a:p>
        </p:txBody>
      </p:sp>
      <p:sp>
        <p:nvSpPr>
          <p:cNvPr id="5" name="Text 2"/>
          <p:cNvSpPr/>
          <p:nvPr/>
        </p:nvSpPr>
        <p:spPr>
          <a:xfrm>
            <a:off x="1357312" y="2681584"/>
            <a:ext cx="6429375" cy="546497"/>
          </a:xfrm>
          <a:prstGeom prst="rect">
            <a:avLst/>
          </a:prstGeom>
          <a:noFill/>
          <a:ln/>
        </p:spPr>
        <p:txBody>
          <a:bodyPr wrap="square" lIns="0" tIns="0" rIns="0" bIns="0" rtlCol="0" anchor="t">
            <a:spAutoFit/>
          </a:bodyPr>
          <a:lstStyle/>
          <a:p>
            <a:pPr marL="0" indent="0" algn="ctr">
              <a:lnSpc>
                <a:spcPts val="1900"/>
              </a:lnSpc>
              <a:buNone/>
            </a:pPr>
            <a:r>
              <a:rPr lang="en-US" sz="1397" b="1" kern="0" spc="2" dirty="0">
                <a:solidFill>
                  <a:srgbClr val="76B900"/>
                </a:solidFill>
              </a:rPr>
              <a:t>Développement d'une application analytique en temps réel</a:t>
            </a:r>
            <a:endParaRPr lang="en-US" sz="1397" dirty="0"/>
          </a:p>
        </p:txBody>
      </p:sp>
      <p:sp>
        <p:nvSpPr>
          <p:cNvPr id="6" name="Text 3"/>
          <p:cNvSpPr/>
          <p:nvPr/>
        </p:nvSpPr>
        <p:spPr>
          <a:xfrm>
            <a:off x="1322885" y="4092921"/>
            <a:ext cx="6429375" cy="175022"/>
          </a:xfrm>
          <a:prstGeom prst="rect">
            <a:avLst/>
          </a:prstGeom>
          <a:noFill/>
          <a:ln/>
        </p:spPr>
        <p:txBody>
          <a:bodyPr wrap="none" lIns="0" tIns="0" rIns="0" bIns="0" rtlCol="0" anchor="t">
            <a:spAutoFit/>
          </a:bodyPr>
          <a:lstStyle/>
          <a:p>
            <a:pPr marL="0" indent="0" algn="ctr">
              <a:lnSpc>
                <a:spcPts val="1200"/>
              </a:lnSpc>
              <a:buNone/>
            </a:pPr>
            <a:r>
              <a:rPr lang="en-US" sz="942" dirty="0">
                <a:solidFill>
                  <a:srgbClr val="E0E0E0"/>
                </a:solidFill>
              </a:rPr>
              <a:t>Présentation Académique</a:t>
            </a:r>
            <a:endParaRPr lang="en-US" sz="942" dirty="0"/>
          </a:p>
        </p:txBody>
      </p:sp>
      <p:sp>
        <p:nvSpPr>
          <p:cNvPr id="7" name="Text 4"/>
          <p:cNvSpPr/>
          <p:nvPr/>
        </p:nvSpPr>
        <p:spPr>
          <a:xfrm>
            <a:off x="1322885" y="4325093"/>
            <a:ext cx="6429375" cy="175022"/>
          </a:xfrm>
          <a:prstGeom prst="rect">
            <a:avLst/>
          </a:prstGeom>
          <a:noFill/>
          <a:ln/>
        </p:spPr>
        <p:txBody>
          <a:bodyPr wrap="none" lIns="0" tIns="0" rIns="0" bIns="0" rtlCol="0" anchor="t">
            <a:spAutoFit/>
          </a:bodyPr>
          <a:lstStyle/>
          <a:p>
            <a:pPr marL="0" indent="0" algn="ctr">
              <a:lnSpc>
                <a:spcPts val="1200"/>
              </a:lnSpc>
              <a:buNone/>
            </a:pPr>
            <a:r>
              <a:rPr lang="en-US" sz="942" dirty="0">
                <a:solidFill>
                  <a:srgbClr val="E0E0E0">
                    <a:alpha val="70000"/>
                  </a:srgbClr>
                </a:solidFill>
              </a:rPr>
              <a:t>Focus sur l'Architecture et les Fonctionnalités</a:t>
            </a:r>
            <a:endParaRPr lang="en-US" sz="942" dirty="0"/>
          </a:p>
        </p:txBody>
      </p:sp>
      <p:pic>
        <p:nvPicPr>
          <p:cNvPr id="1028" name="Picture 4">
            <a:extLst>
              <a:ext uri="{FF2B5EF4-FFF2-40B4-BE49-F238E27FC236}">
                <a16:creationId xmlns:a16="http://schemas.microsoft.com/office/drawing/2014/main" id="{F5BB9C72-2427-44E0-CA1C-8AC8700D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7029" y="0"/>
            <a:ext cx="1536971" cy="1229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Structure du Projet et Qualité du Code</a:t>
            </a:r>
            <a:endParaRPr lang="en-US" sz="1704" dirty="0"/>
          </a:p>
        </p:txBody>
      </p:sp>
      <p:sp>
        <p:nvSpPr>
          <p:cNvPr id="4" name="Shape 1"/>
          <p:cNvSpPr/>
          <p:nvPr/>
        </p:nvSpPr>
        <p:spPr>
          <a:xfrm>
            <a:off x="571500" y="1169789"/>
            <a:ext cx="3506912" cy="3443288"/>
          </a:xfrm>
          <a:prstGeom prst="rect">
            <a:avLst/>
          </a:prstGeom>
          <a:solidFill>
            <a:srgbClr val="FFFFFF">
              <a:alpha val="3000"/>
            </a:srgbClr>
          </a:solidFill>
          <a:ln w="9144">
            <a:solidFill>
              <a:srgbClr val="FFFFFF">
                <a:alpha val="10000"/>
              </a:srgbClr>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785813" y="1409998"/>
            <a:ext cx="160734" cy="142875"/>
          </a:xfrm>
          <a:prstGeom prst="rect">
            <a:avLst/>
          </a:prstGeom>
        </p:spPr>
      </p:pic>
      <p:sp>
        <p:nvSpPr>
          <p:cNvPr id="6" name="Text 2"/>
          <p:cNvSpPr/>
          <p:nvPr/>
        </p:nvSpPr>
        <p:spPr>
          <a:xfrm>
            <a:off x="1053703" y="1384102"/>
            <a:ext cx="159249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76B900"/>
                </a:solidFill>
              </a:rPr>
              <a:t>Arborescence du Projet</a:t>
            </a:r>
            <a:endParaRPr lang="en-US" sz="987" dirty="0"/>
          </a:p>
        </p:txBody>
      </p:sp>
      <p:sp>
        <p:nvSpPr>
          <p:cNvPr id="7" name="Text 3"/>
          <p:cNvSpPr/>
          <p:nvPr/>
        </p:nvSpPr>
        <p:spPr>
          <a:xfrm>
            <a:off x="785813" y="1721644"/>
            <a:ext cx="3078287" cy="1680009"/>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nvidia-dashboard/
 ├── </a:t>
            </a:r>
            <a:r>
              <a:rPr lang="en-US" sz="683" b="1" dirty="0">
                <a:solidFill>
                  <a:srgbClr val="76B900"/>
                </a:solidFill>
              </a:rPr>
              <a:t>backend/</a:t>
            </a:r>
            <a:r>
              <a:rPr lang="en-US" sz="727" dirty="0">
                <a:solidFill>
                  <a:srgbClr val="E0E0E0"/>
                </a:solidFill>
              </a:rPr>
              <a:t>
 │ ├── api/ (Endpoints FastAPI)
 │ ├── scrapers/ (Scrapy &amp; Selenium)
 │ ├── models/ (SQLAlchemy)
 │ └── services/ (Logique métier)
 ├── </a:t>
            </a:r>
            <a:r>
              <a:rPr lang="en-US" sz="683" b="1" dirty="0">
                <a:solidFill>
                  <a:srgbClr val="76B900"/>
                </a:solidFill>
              </a:rPr>
              <a:t>frontend/</a:t>
            </a:r>
            <a:r>
              <a:rPr lang="en-US" sz="727" dirty="0">
                <a:solidFill>
                  <a:srgbClr val="E0E0E0"/>
                </a:solidFill>
              </a:rPr>
              <a:t>
 │ ├── src/components/
 │ ├── src/hooks/
 │ └── src/pages/
 ├── docker-compose.yml
 └── README.md</a:t>
            </a:r>
            <a:endParaRPr lang="en-US" sz="727" dirty="0"/>
          </a:p>
        </p:txBody>
      </p:sp>
      <p:sp>
        <p:nvSpPr>
          <p:cNvPr id="8" name="Shape 4"/>
          <p:cNvSpPr/>
          <p:nvPr/>
        </p:nvSpPr>
        <p:spPr>
          <a:xfrm>
            <a:off x="4364162" y="1169789"/>
            <a:ext cx="4208338" cy="1000125"/>
          </a:xfrm>
          <a:prstGeom prst="rect">
            <a:avLst/>
          </a:prstGeom>
          <a:solidFill>
            <a:srgbClr val="FFFFFF">
              <a:alpha val="5000"/>
            </a:srgbClr>
          </a:solidFill>
          <a:ln/>
        </p:spPr>
        <p:txBody>
          <a:bodyPr/>
          <a:lstStyle/>
          <a:p>
            <a:endParaRPr lang="fr-FR"/>
          </a:p>
        </p:txBody>
      </p:sp>
      <p:pic>
        <p:nvPicPr>
          <p:cNvPr id="9" name="Image 2" descr="preencoded.png"/>
          <p:cNvPicPr>
            <a:picLocks noChangeAspect="1"/>
          </p:cNvPicPr>
          <p:nvPr/>
        </p:nvPicPr>
        <p:blipFill>
          <a:blip r:embed="rId5"/>
          <a:stretch>
            <a:fillRect/>
          </a:stretch>
        </p:blipFill>
        <p:spPr>
          <a:xfrm>
            <a:off x="4542755" y="1335881"/>
            <a:ext cx="128588" cy="128588"/>
          </a:xfrm>
          <a:prstGeom prst="rect">
            <a:avLst/>
          </a:prstGeom>
        </p:spPr>
      </p:pic>
      <p:sp>
        <p:nvSpPr>
          <p:cNvPr id="10" name="Text 5"/>
          <p:cNvSpPr/>
          <p:nvPr/>
        </p:nvSpPr>
        <p:spPr>
          <a:xfrm>
            <a:off x="4757068" y="1312664"/>
            <a:ext cx="1183156"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Standards Backend</a:t>
            </a:r>
            <a:endParaRPr lang="en-US" sz="885" dirty="0"/>
          </a:p>
        </p:txBody>
      </p:sp>
      <p:sp>
        <p:nvSpPr>
          <p:cNvPr id="11" name="Text 6"/>
          <p:cNvSpPr/>
          <p:nvPr/>
        </p:nvSpPr>
        <p:spPr>
          <a:xfrm>
            <a:off x="4542755" y="1587698"/>
            <a:ext cx="3851151"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Utilisation systématique des Type Hints Python, gestion d'erreurs centralisée, et documentation automatique via OpenAPI (Swagger).</a:t>
            </a:r>
            <a:endParaRPr lang="en-US" sz="727" dirty="0"/>
          </a:p>
        </p:txBody>
      </p:sp>
      <p:sp>
        <p:nvSpPr>
          <p:cNvPr id="12" name="Shape 7"/>
          <p:cNvSpPr/>
          <p:nvPr/>
        </p:nvSpPr>
        <p:spPr>
          <a:xfrm>
            <a:off x="4364162" y="2348508"/>
            <a:ext cx="4208338" cy="1000125"/>
          </a:xfrm>
          <a:prstGeom prst="rect">
            <a:avLst/>
          </a:prstGeom>
          <a:solidFill>
            <a:srgbClr val="FFFFFF">
              <a:alpha val="5000"/>
            </a:srgbClr>
          </a:solidFill>
          <a:ln/>
        </p:spPr>
        <p:txBody>
          <a:bodyPr/>
          <a:lstStyle/>
          <a:p>
            <a:endParaRPr lang="fr-FR"/>
          </a:p>
        </p:txBody>
      </p:sp>
      <p:pic>
        <p:nvPicPr>
          <p:cNvPr id="13" name="Image 3" descr="preencoded.png"/>
          <p:cNvPicPr>
            <a:picLocks noChangeAspect="1"/>
          </p:cNvPicPr>
          <p:nvPr/>
        </p:nvPicPr>
        <p:blipFill>
          <a:blip r:embed="rId6"/>
          <a:stretch>
            <a:fillRect/>
          </a:stretch>
        </p:blipFill>
        <p:spPr>
          <a:xfrm>
            <a:off x="4542755" y="2514600"/>
            <a:ext cx="128588" cy="128588"/>
          </a:xfrm>
          <a:prstGeom prst="rect">
            <a:avLst/>
          </a:prstGeom>
        </p:spPr>
      </p:pic>
      <p:sp>
        <p:nvSpPr>
          <p:cNvPr id="14" name="Text 8"/>
          <p:cNvSpPr/>
          <p:nvPr/>
        </p:nvSpPr>
        <p:spPr>
          <a:xfrm>
            <a:off x="4757068" y="2491383"/>
            <a:ext cx="1218651"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Standards Frontend</a:t>
            </a:r>
            <a:endParaRPr lang="en-US" sz="885" dirty="0"/>
          </a:p>
        </p:txBody>
      </p:sp>
      <p:sp>
        <p:nvSpPr>
          <p:cNvPr id="15" name="Text 9"/>
          <p:cNvSpPr/>
          <p:nvPr/>
        </p:nvSpPr>
        <p:spPr>
          <a:xfrm>
            <a:off x="4542755" y="2766417"/>
            <a:ext cx="3851151"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Mode strict TypeScript, composants réutilisables, et respect des règles d'accessibilité (ARIA labels).</a:t>
            </a:r>
            <a:endParaRPr lang="en-US" sz="727" dirty="0"/>
          </a:p>
        </p:txBody>
      </p:sp>
      <p:sp>
        <p:nvSpPr>
          <p:cNvPr id="16" name="Shape 10"/>
          <p:cNvSpPr/>
          <p:nvPr/>
        </p:nvSpPr>
        <p:spPr>
          <a:xfrm>
            <a:off x="4364162" y="3527227"/>
            <a:ext cx="4208338" cy="1000125"/>
          </a:xfrm>
          <a:prstGeom prst="rect">
            <a:avLst/>
          </a:prstGeom>
          <a:solidFill>
            <a:srgbClr val="FFFFFF">
              <a:alpha val="5000"/>
            </a:srgbClr>
          </a:solidFill>
          <a:ln/>
        </p:spPr>
        <p:txBody>
          <a:bodyPr/>
          <a:lstStyle/>
          <a:p>
            <a:endParaRPr lang="fr-FR"/>
          </a:p>
        </p:txBody>
      </p:sp>
      <p:pic>
        <p:nvPicPr>
          <p:cNvPr id="17" name="Image 4" descr="preencoded.png"/>
          <p:cNvPicPr>
            <a:picLocks noChangeAspect="1"/>
          </p:cNvPicPr>
          <p:nvPr/>
        </p:nvPicPr>
        <p:blipFill>
          <a:blip r:embed="rId7"/>
          <a:stretch>
            <a:fillRect/>
          </a:stretch>
        </p:blipFill>
        <p:spPr>
          <a:xfrm>
            <a:off x="4542755" y="3693319"/>
            <a:ext cx="128588" cy="128588"/>
          </a:xfrm>
          <a:prstGeom prst="rect">
            <a:avLst/>
          </a:prstGeom>
        </p:spPr>
      </p:pic>
      <p:sp>
        <p:nvSpPr>
          <p:cNvPr id="18" name="Text 11"/>
          <p:cNvSpPr/>
          <p:nvPr/>
        </p:nvSpPr>
        <p:spPr>
          <a:xfrm>
            <a:off x="4757068" y="3670102"/>
            <a:ext cx="13033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Tests et Maintenance</a:t>
            </a:r>
            <a:endParaRPr lang="en-US" sz="885" dirty="0"/>
          </a:p>
        </p:txBody>
      </p:sp>
      <p:sp>
        <p:nvSpPr>
          <p:cNvPr id="19" name="Text 12"/>
          <p:cNvSpPr/>
          <p:nvPr/>
        </p:nvSpPr>
        <p:spPr>
          <a:xfrm>
            <a:off x="4542755" y="3945136"/>
            <a:ext cx="3851151"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Tests unitaires pour les scrapers, configuration ESLint/Prettier pour la cohérence du style, et variables d'environnement pour la sécurité.</a:t>
            </a:r>
            <a:endParaRPr lang="en-US" sz="727" dirty="0"/>
          </a:p>
        </p:txBody>
      </p:sp>
      <p:pic>
        <p:nvPicPr>
          <p:cNvPr id="20" name="Image 5" descr="preencoded.png"/>
          <p:cNvPicPr>
            <a:picLocks noChangeAspect="1"/>
          </p:cNvPicPr>
          <p:nvPr/>
        </p:nvPicPr>
        <p:blipFill>
          <a:blip r:embed="rId8"/>
          <a:stretch>
            <a:fillRect/>
          </a:stretch>
        </p:blipFill>
        <p:spPr>
          <a:xfrm>
            <a:off x="571500" y="4905970"/>
            <a:ext cx="100013" cy="114300"/>
          </a:xfrm>
          <a:prstGeom prst="rect">
            <a:avLst/>
          </a:prstGeom>
        </p:spPr>
      </p:pic>
      <p:sp>
        <p:nvSpPr>
          <p:cNvPr id="21" name="Text 13"/>
          <p:cNvSpPr/>
          <p:nvPr/>
        </p:nvSpPr>
        <p:spPr>
          <a:xfrm>
            <a:off x="671513" y="4884539"/>
            <a:ext cx="5055710"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76B900"/>
                </a:solidFill>
              </a:rPr>
              <a:t>Livrables : Code source complet, documentation technique et guide de déploiement + vidéo.</a:t>
            </a:r>
            <a:endParaRPr lang="en-US" sz="78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25077"/>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Fonctionnalités Avancées et Évolutions</a:t>
            </a:r>
            <a:endParaRPr lang="en-US" sz="1704" dirty="0"/>
          </a:p>
        </p:txBody>
      </p:sp>
      <p:pic>
        <p:nvPicPr>
          <p:cNvPr id="4" name="Image 1" descr="preencoded.png"/>
          <p:cNvPicPr>
            <a:picLocks noChangeAspect="1"/>
          </p:cNvPicPr>
          <p:nvPr/>
        </p:nvPicPr>
        <p:blipFill>
          <a:blip r:embed="rId4"/>
          <a:stretch>
            <a:fillRect/>
          </a:stretch>
        </p:blipFill>
        <p:spPr>
          <a:xfrm>
            <a:off x="8683239" y="52680"/>
            <a:ext cx="344044" cy="337040"/>
          </a:xfrm>
          <a:prstGeom prst="rect">
            <a:avLst/>
          </a:prstGeom>
        </p:spPr>
      </p:pic>
      <p:sp>
        <p:nvSpPr>
          <p:cNvPr id="5" name="Shape 1"/>
          <p:cNvSpPr/>
          <p:nvPr/>
        </p:nvSpPr>
        <p:spPr>
          <a:xfrm>
            <a:off x="571500" y="1463855"/>
            <a:ext cx="3893344" cy="1657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6" name="Shape 2"/>
          <p:cNvSpPr/>
          <p:nvPr/>
        </p:nvSpPr>
        <p:spPr>
          <a:xfrm>
            <a:off x="785813" y="1678167"/>
            <a:ext cx="428625" cy="428625"/>
          </a:xfrm>
          <a:prstGeom prst="rect">
            <a:avLst/>
          </a:prstGeom>
          <a:solidFill>
            <a:srgbClr val="76B900">
              <a:alpha val="10000"/>
            </a:srgbClr>
          </a:solidFill>
          <a:ln/>
        </p:spPr>
        <p:txBody>
          <a:bodyPr/>
          <a:lstStyle/>
          <a:p>
            <a:endParaRPr lang="fr-FR"/>
          </a:p>
        </p:txBody>
      </p:sp>
      <p:pic>
        <p:nvPicPr>
          <p:cNvPr id="7" name="Image 2" descr="preencoded.png"/>
          <p:cNvPicPr>
            <a:picLocks noChangeAspect="1"/>
          </p:cNvPicPr>
          <p:nvPr/>
        </p:nvPicPr>
        <p:blipFill>
          <a:blip r:embed="rId5"/>
          <a:stretch>
            <a:fillRect/>
          </a:stretch>
        </p:blipFill>
        <p:spPr>
          <a:xfrm>
            <a:off x="892969" y="1785324"/>
            <a:ext cx="214313" cy="214313"/>
          </a:xfrm>
          <a:prstGeom prst="rect">
            <a:avLst/>
          </a:prstGeom>
        </p:spPr>
      </p:pic>
      <p:sp>
        <p:nvSpPr>
          <p:cNvPr id="8" name="Text 3"/>
          <p:cNvSpPr/>
          <p:nvPr/>
        </p:nvSpPr>
        <p:spPr>
          <a:xfrm>
            <a:off x="1357313" y="1678167"/>
            <a:ext cx="289321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Analyses Prédictives</a:t>
            </a:r>
            <a:endParaRPr lang="en-US" sz="1090" dirty="0"/>
          </a:p>
        </p:txBody>
      </p:sp>
      <p:sp>
        <p:nvSpPr>
          <p:cNvPr id="9" name="Text 4"/>
          <p:cNvSpPr/>
          <p:nvPr/>
        </p:nvSpPr>
        <p:spPr>
          <a:xfrm>
            <a:off x="1357313" y="2006780"/>
            <a:ext cx="2893219" cy="51435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Intégration de modèles de Machine Learning pour prévoir les tendances de revenus basées sur les indicateurs macro.</a:t>
            </a:r>
            <a:endParaRPr lang="en-US" sz="834" dirty="0"/>
          </a:p>
        </p:txBody>
      </p:sp>
      <p:sp>
        <p:nvSpPr>
          <p:cNvPr id="10" name="Shape 5"/>
          <p:cNvSpPr/>
          <p:nvPr/>
        </p:nvSpPr>
        <p:spPr>
          <a:xfrm>
            <a:off x="4665376" y="1463862"/>
            <a:ext cx="3893344" cy="1657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11" name="Shape 6"/>
          <p:cNvSpPr/>
          <p:nvPr/>
        </p:nvSpPr>
        <p:spPr>
          <a:xfrm>
            <a:off x="4879688" y="1678175"/>
            <a:ext cx="428625" cy="428625"/>
          </a:xfrm>
          <a:prstGeom prst="rect">
            <a:avLst/>
          </a:prstGeom>
          <a:solidFill>
            <a:srgbClr val="76B900">
              <a:alpha val="10000"/>
            </a:srgbClr>
          </a:solidFill>
          <a:ln/>
        </p:spPr>
        <p:txBody>
          <a:bodyPr/>
          <a:lstStyle/>
          <a:p>
            <a:endParaRPr lang="fr-FR"/>
          </a:p>
        </p:txBody>
      </p:sp>
      <p:pic>
        <p:nvPicPr>
          <p:cNvPr id="12" name="Image 3" descr="preencoded.png"/>
          <p:cNvPicPr>
            <a:picLocks noChangeAspect="1"/>
          </p:cNvPicPr>
          <p:nvPr/>
        </p:nvPicPr>
        <p:blipFill>
          <a:blip r:embed="rId6"/>
          <a:stretch>
            <a:fillRect/>
          </a:stretch>
        </p:blipFill>
        <p:spPr>
          <a:xfrm>
            <a:off x="4960056" y="1785331"/>
            <a:ext cx="267891" cy="214312"/>
          </a:xfrm>
          <a:prstGeom prst="rect">
            <a:avLst/>
          </a:prstGeom>
        </p:spPr>
      </p:pic>
      <p:sp>
        <p:nvSpPr>
          <p:cNvPr id="13" name="Text 7"/>
          <p:cNvSpPr/>
          <p:nvPr/>
        </p:nvSpPr>
        <p:spPr>
          <a:xfrm>
            <a:off x="5451188" y="1678175"/>
            <a:ext cx="289321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Mode Comparatif</a:t>
            </a:r>
            <a:endParaRPr lang="en-US" sz="1090" dirty="0"/>
          </a:p>
        </p:txBody>
      </p:sp>
      <p:sp>
        <p:nvSpPr>
          <p:cNvPr id="14" name="Text 8"/>
          <p:cNvSpPr/>
          <p:nvPr/>
        </p:nvSpPr>
        <p:spPr>
          <a:xfrm>
            <a:off x="5451188" y="2006787"/>
            <a:ext cx="2893219"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Analyse side-by-side de NVIDIA face à ses concurrents directs (AMD, Intel) pour évaluer les parts de marché.</a:t>
            </a:r>
            <a:endParaRPr lang="en-US" sz="834" dirty="0"/>
          </a:p>
        </p:txBody>
      </p:sp>
      <p:sp>
        <p:nvSpPr>
          <p:cNvPr id="15" name="Shape 9"/>
          <p:cNvSpPr/>
          <p:nvPr/>
        </p:nvSpPr>
        <p:spPr>
          <a:xfrm>
            <a:off x="571500" y="3321230"/>
            <a:ext cx="3893344" cy="1657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16" name="Shape 10"/>
          <p:cNvSpPr/>
          <p:nvPr/>
        </p:nvSpPr>
        <p:spPr>
          <a:xfrm>
            <a:off x="785813" y="3535542"/>
            <a:ext cx="428625" cy="428625"/>
          </a:xfrm>
          <a:prstGeom prst="rect">
            <a:avLst/>
          </a:prstGeom>
          <a:solidFill>
            <a:srgbClr val="76B900">
              <a:alpha val="10000"/>
            </a:srgbClr>
          </a:solidFill>
          <a:ln/>
        </p:spPr>
        <p:txBody>
          <a:bodyPr/>
          <a:lstStyle/>
          <a:p>
            <a:endParaRPr lang="fr-FR"/>
          </a:p>
        </p:txBody>
      </p:sp>
      <p:pic>
        <p:nvPicPr>
          <p:cNvPr id="17" name="Image 4" descr="preencoded.png"/>
          <p:cNvPicPr>
            <a:picLocks noChangeAspect="1"/>
          </p:cNvPicPr>
          <p:nvPr/>
        </p:nvPicPr>
        <p:blipFill>
          <a:blip r:embed="rId7"/>
          <a:stretch>
            <a:fillRect/>
          </a:stretch>
        </p:blipFill>
        <p:spPr>
          <a:xfrm>
            <a:off x="906363" y="3642699"/>
            <a:ext cx="187523" cy="214313"/>
          </a:xfrm>
          <a:prstGeom prst="rect">
            <a:avLst/>
          </a:prstGeom>
        </p:spPr>
      </p:pic>
      <p:sp>
        <p:nvSpPr>
          <p:cNvPr id="18" name="Text 11"/>
          <p:cNvSpPr/>
          <p:nvPr/>
        </p:nvSpPr>
        <p:spPr>
          <a:xfrm>
            <a:off x="1357313" y="3535542"/>
            <a:ext cx="289321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Système d'Alertes</a:t>
            </a:r>
            <a:endParaRPr lang="en-US" sz="1090" dirty="0"/>
          </a:p>
        </p:txBody>
      </p:sp>
      <p:sp>
        <p:nvSpPr>
          <p:cNvPr id="19" name="Text 12"/>
          <p:cNvSpPr/>
          <p:nvPr/>
        </p:nvSpPr>
        <p:spPr>
          <a:xfrm>
            <a:off x="1357313" y="3864155"/>
            <a:ext cx="2893219" cy="51435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Notifications automatiques par email ou Webhook en cas de franchissement de seuils critiques sur les métriques clés.</a:t>
            </a:r>
            <a:endParaRPr lang="en-US" sz="834" dirty="0"/>
          </a:p>
        </p:txBody>
      </p:sp>
      <p:sp>
        <p:nvSpPr>
          <p:cNvPr id="20" name="Shape 13"/>
          <p:cNvSpPr/>
          <p:nvPr/>
        </p:nvSpPr>
        <p:spPr>
          <a:xfrm>
            <a:off x="4679156" y="3321230"/>
            <a:ext cx="3893344" cy="1657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21" name="Shape 14"/>
          <p:cNvSpPr/>
          <p:nvPr/>
        </p:nvSpPr>
        <p:spPr>
          <a:xfrm>
            <a:off x="4893469" y="3535542"/>
            <a:ext cx="428625" cy="428625"/>
          </a:xfrm>
          <a:prstGeom prst="rect">
            <a:avLst/>
          </a:prstGeom>
          <a:solidFill>
            <a:srgbClr val="76B900">
              <a:alpha val="10000"/>
            </a:srgbClr>
          </a:solidFill>
          <a:ln/>
        </p:spPr>
        <p:txBody>
          <a:bodyPr/>
          <a:lstStyle/>
          <a:p>
            <a:endParaRPr lang="fr-FR"/>
          </a:p>
        </p:txBody>
      </p:sp>
      <p:pic>
        <p:nvPicPr>
          <p:cNvPr id="22" name="Image 5" descr="preencoded.png"/>
          <p:cNvPicPr>
            <a:picLocks noChangeAspect="1"/>
          </p:cNvPicPr>
          <p:nvPr/>
        </p:nvPicPr>
        <p:blipFill>
          <a:blip r:embed="rId8"/>
          <a:stretch>
            <a:fillRect/>
          </a:stretch>
        </p:blipFill>
        <p:spPr>
          <a:xfrm>
            <a:off x="5000625" y="3642699"/>
            <a:ext cx="214313" cy="214313"/>
          </a:xfrm>
          <a:prstGeom prst="rect">
            <a:avLst/>
          </a:prstGeom>
        </p:spPr>
      </p:pic>
      <p:sp>
        <p:nvSpPr>
          <p:cNvPr id="23" name="Text 15"/>
          <p:cNvSpPr/>
          <p:nvPr/>
        </p:nvSpPr>
        <p:spPr>
          <a:xfrm>
            <a:off x="5464969" y="3535542"/>
            <a:ext cx="289321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Flux d'Actualités</a:t>
            </a:r>
            <a:endParaRPr lang="en-US" sz="1090" dirty="0"/>
          </a:p>
        </p:txBody>
      </p:sp>
      <p:sp>
        <p:nvSpPr>
          <p:cNvPr id="24" name="Text 16"/>
          <p:cNvSpPr/>
          <p:nvPr/>
        </p:nvSpPr>
        <p:spPr>
          <a:xfrm>
            <a:off x="5464969" y="3864155"/>
            <a:ext cx="2893219" cy="51435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Agrégation en temps réel des dernières nouvelles du secteur des semi-conducteurs et de l'IA via des APIs de news.</a:t>
            </a:r>
            <a:endParaRPr lang="en-US" sz="834" dirty="0"/>
          </a:p>
        </p:txBody>
      </p:sp>
      <p:pic>
        <p:nvPicPr>
          <p:cNvPr id="25" name="Image 6" descr="preencoded.png"/>
          <p:cNvPicPr>
            <a:picLocks noChangeAspect="1"/>
          </p:cNvPicPr>
          <p:nvPr/>
        </p:nvPicPr>
        <p:blipFill>
          <a:blip r:embed="rId9"/>
          <a:stretch>
            <a:fillRect/>
          </a:stretch>
        </p:blipFill>
        <p:spPr>
          <a:xfrm>
            <a:off x="571500" y="5344697"/>
            <a:ext cx="128588" cy="128588"/>
          </a:xfrm>
          <a:prstGeom prst="rect">
            <a:avLst/>
          </a:prstGeom>
        </p:spPr>
      </p:pic>
      <p:sp>
        <p:nvSpPr>
          <p:cNvPr id="26" name="Text 17"/>
          <p:cNvSpPr/>
          <p:nvPr/>
        </p:nvSpPr>
        <p:spPr>
          <a:xfrm>
            <a:off x="807244" y="5321480"/>
            <a:ext cx="3941731"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76B900"/>
                </a:solidFill>
              </a:rPr>
              <a:t>Vers un outil d'aide à la décision stratégique complet et proactif.</a:t>
            </a:r>
            <a:endParaRPr lang="en-US" sz="88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78669" y="408477"/>
            <a:ext cx="7586663" cy="4326517"/>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4" name="Text 1"/>
          <p:cNvSpPr/>
          <p:nvPr/>
        </p:nvSpPr>
        <p:spPr>
          <a:xfrm>
            <a:off x="1357313" y="1128852"/>
            <a:ext cx="6429375" cy="466130"/>
          </a:xfrm>
          <a:prstGeom prst="rect">
            <a:avLst/>
          </a:prstGeom>
          <a:noFill/>
          <a:ln/>
        </p:spPr>
        <p:txBody>
          <a:bodyPr wrap="none" lIns="0" tIns="0" rIns="0" bIns="0" rtlCol="0" anchor="t">
            <a:spAutoFit/>
          </a:bodyPr>
          <a:lstStyle/>
          <a:p>
            <a:pPr marL="0" indent="0" algn="ctr">
              <a:lnSpc>
                <a:spcPts val="3200"/>
              </a:lnSpc>
              <a:buNone/>
            </a:pPr>
            <a:r>
              <a:rPr lang="en-US" sz="2592" kern="0" spc="-1" dirty="0">
                <a:solidFill>
                  <a:srgbClr val="76B900"/>
                </a:solidFill>
              </a:rPr>
              <a:t>Conclusion</a:t>
            </a:r>
            <a:endParaRPr lang="en-US" sz="2592" dirty="0"/>
          </a:p>
        </p:txBody>
      </p:sp>
      <p:pic>
        <p:nvPicPr>
          <p:cNvPr id="5" name="Image 1" descr="preencoded.png"/>
          <p:cNvPicPr>
            <a:picLocks noChangeAspect="1"/>
          </p:cNvPicPr>
          <p:nvPr/>
        </p:nvPicPr>
        <p:blipFill>
          <a:blip r:embed="rId4"/>
          <a:stretch>
            <a:fillRect/>
          </a:stretch>
        </p:blipFill>
        <p:spPr>
          <a:xfrm>
            <a:off x="2243138" y="2095044"/>
            <a:ext cx="228600" cy="228600"/>
          </a:xfrm>
          <a:prstGeom prst="rect">
            <a:avLst/>
          </a:prstGeom>
        </p:spPr>
      </p:pic>
      <p:sp>
        <p:nvSpPr>
          <p:cNvPr id="6" name="Text 2"/>
          <p:cNvSpPr/>
          <p:nvPr/>
        </p:nvSpPr>
        <p:spPr>
          <a:xfrm>
            <a:off x="1957834" y="2430800"/>
            <a:ext cx="799179"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E0E0E0"/>
                </a:solidFill>
              </a:rPr>
              <a:t>Performance</a:t>
            </a:r>
            <a:endParaRPr lang="en-US" sz="885" dirty="0"/>
          </a:p>
        </p:txBody>
      </p:sp>
      <p:pic>
        <p:nvPicPr>
          <p:cNvPr id="7" name="Image 2" descr="preencoded.png"/>
          <p:cNvPicPr>
            <a:picLocks noChangeAspect="1"/>
          </p:cNvPicPr>
          <p:nvPr/>
        </p:nvPicPr>
        <p:blipFill>
          <a:blip r:embed="rId5"/>
          <a:stretch>
            <a:fillRect/>
          </a:stretch>
        </p:blipFill>
        <p:spPr>
          <a:xfrm>
            <a:off x="4457700" y="2095044"/>
            <a:ext cx="228600" cy="228600"/>
          </a:xfrm>
          <a:prstGeom prst="rect">
            <a:avLst/>
          </a:prstGeom>
        </p:spPr>
      </p:pic>
      <p:sp>
        <p:nvSpPr>
          <p:cNvPr id="8" name="Text 3"/>
          <p:cNvSpPr/>
          <p:nvPr/>
        </p:nvSpPr>
        <p:spPr>
          <a:xfrm>
            <a:off x="4243890" y="2430800"/>
            <a:ext cx="656193"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E0E0E0"/>
                </a:solidFill>
              </a:rPr>
              <a:t>Esthétique</a:t>
            </a:r>
            <a:endParaRPr lang="en-US" sz="885" dirty="0"/>
          </a:p>
        </p:txBody>
      </p:sp>
      <p:pic>
        <p:nvPicPr>
          <p:cNvPr id="9" name="Image 3" descr="preencoded.png"/>
          <p:cNvPicPr>
            <a:picLocks noChangeAspect="1"/>
          </p:cNvPicPr>
          <p:nvPr/>
        </p:nvPicPr>
        <p:blipFill>
          <a:blip r:embed="rId6"/>
          <a:stretch>
            <a:fillRect/>
          </a:stretch>
        </p:blipFill>
        <p:spPr>
          <a:xfrm>
            <a:off x="6672263" y="2095044"/>
            <a:ext cx="228600" cy="228600"/>
          </a:xfrm>
          <a:prstGeom prst="rect">
            <a:avLst/>
          </a:prstGeom>
        </p:spPr>
      </p:pic>
      <p:sp>
        <p:nvSpPr>
          <p:cNvPr id="10" name="Text 4"/>
          <p:cNvSpPr/>
          <p:nvPr/>
        </p:nvSpPr>
        <p:spPr>
          <a:xfrm>
            <a:off x="6543396" y="2430800"/>
            <a:ext cx="486333"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E0E0E0"/>
                </a:solidFill>
              </a:rPr>
              <a:t>Rigueur</a:t>
            </a:r>
            <a:endParaRPr lang="en-US" sz="885" dirty="0"/>
          </a:p>
        </p:txBody>
      </p:sp>
      <p:sp>
        <p:nvSpPr>
          <p:cNvPr id="11" name="Text 5"/>
          <p:cNvSpPr/>
          <p:nvPr/>
        </p:nvSpPr>
        <p:spPr>
          <a:xfrm>
            <a:off x="1357313" y="2963010"/>
            <a:ext cx="6429375" cy="691493"/>
          </a:xfrm>
          <a:prstGeom prst="rect">
            <a:avLst/>
          </a:prstGeom>
          <a:noFill/>
          <a:ln/>
        </p:spPr>
        <p:txBody>
          <a:bodyPr wrap="square" lIns="0" tIns="170053" rIns="0" bIns="0" rtlCol="0" anchor="t">
            <a:spAutoFit/>
          </a:bodyPr>
          <a:lstStyle/>
          <a:p>
            <a:pPr marL="0" indent="0" algn="ctr">
              <a:lnSpc>
                <a:spcPts val="2200"/>
              </a:lnSpc>
              <a:buNone/>
            </a:pPr>
            <a:r>
              <a:rPr lang="en-US" sz="1269" dirty="0">
                <a:solidFill>
                  <a:srgbClr val="FFFFFF"/>
                </a:solidFill>
              </a:rPr>
              <a:t>Un outil décisionnel puissant, scalable et documenté, conçu pour transformer les données complexes en insights stratégiques pour l'écosystème NVIDIA.</a:t>
            </a:r>
            <a:endParaRPr lang="en-US" sz="1269" dirty="0"/>
          </a:p>
        </p:txBody>
      </p:sp>
      <p:sp>
        <p:nvSpPr>
          <p:cNvPr id="12" name="Text 6"/>
          <p:cNvSpPr/>
          <p:nvPr/>
        </p:nvSpPr>
        <p:spPr>
          <a:xfrm>
            <a:off x="1357313" y="3825953"/>
            <a:ext cx="6429375" cy="635794"/>
          </a:xfrm>
          <a:prstGeom prst="rect">
            <a:avLst/>
          </a:prstGeom>
          <a:noFill/>
          <a:ln/>
        </p:spPr>
        <p:txBody>
          <a:bodyPr wrap="square" lIns="0" tIns="340233" rIns="0" bIns="0" rtlCol="0" anchor="t">
            <a:spAutoFit/>
          </a:bodyPr>
          <a:lstStyle/>
          <a:p>
            <a:pPr marL="0" indent="0" algn="ctr">
              <a:lnSpc>
                <a:spcPts val="2400"/>
              </a:lnSpc>
              <a:buNone/>
            </a:pPr>
            <a:r>
              <a:rPr lang="en-US" sz="1808" b="1" dirty="0">
                <a:solidFill>
                  <a:srgbClr val="76B900"/>
                </a:solidFill>
              </a:rPr>
              <a:t>Merci pour votre attention</a:t>
            </a:r>
            <a:endParaRPr lang="en-US" sz="180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FA43-EED5-D926-5A62-40D3A5B7112E}"/>
            </a:ext>
          </a:extLst>
        </p:cNvPr>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51F9488A-2F39-0030-50D8-987C433419A6}"/>
              </a:ext>
            </a:extLst>
          </p:cNvPr>
          <p:cNvPicPr>
            <a:picLocks noChangeAspect="1"/>
          </p:cNvPicPr>
          <p:nvPr/>
        </p:nvPicPr>
        <p:blipFill>
          <a:blip r:embed="rId5"/>
          <a:stretch>
            <a:fillRect/>
          </a:stretch>
        </p:blipFill>
        <p:spPr>
          <a:xfrm>
            <a:off x="0" y="0"/>
            <a:ext cx="9144000" cy="5143500"/>
          </a:xfrm>
          <a:prstGeom prst="rect">
            <a:avLst/>
          </a:prstGeom>
        </p:spPr>
      </p:pic>
      <p:pic>
        <p:nvPicPr>
          <p:cNvPr id="14" name="Enregistrement d’écran 13">
            <a:hlinkClick r:id="" action="ppaction://media"/>
            <a:extLst>
              <a:ext uri="{FF2B5EF4-FFF2-40B4-BE49-F238E27FC236}">
                <a16:creationId xmlns:a16="http://schemas.microsoft.com/office/drawing/2014/main" id="{7C4B7F2F-958E-CB74-D8EA-21CAD72963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39713"/>
            <a:ext cx="9144000" cy="4664075"/>
          </a:xfrm>
          <a:prstGeom prst="rect">
            <a:avLst/>
          </a:prstGeom>
        </p:spPr>
      </p:pic>
    </p:spTree>
    <p:extLst>
      <p:ext uri="{BB962C8B-B14F-4D97-AF65-F5344CB8AC3E}">
        <p14:creationId xmlns:p14="http://schemas.microsoft.com/office/powerpoint/2010/main" val="14752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7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Vision et Objectifs du Projet</a:t>
            </a:r>
            <a:endParaRPr lang="en-US" sz="1704" dirty="0"/>
          </a:p>
        </p:txBody>
      </p:sp>
      <p:sp>
        <p:nvSpPr>
          <p:cNvPr id="4" name="Shape 1"/>
          <p:cNvSpPr/>
          <p:nvPr/>
        </p:nvSpPr>
        <p:spPr>
          <a:xfrm>
            <a:off x="571500" y="1169789"/>
            <a:ext cx="3857625" cy="330320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5" name="Text 2"/>
          <p:cNvSpPr/>
          <p:nvPr/>
        </p:nvSpPr>
        <p:spPr>
          <a:xfrm>
            <a:off x="857250" y="1455539"/>
            <a:ext cx="3286125"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FFFFFF"/>
                </a:solidFill>
              </a:rPr>
              <a:t>Analyse Économique de NVIDIA</a:t>
            </a:r>
            <a:endParaRPr lang="en-US" sz="1193" dirty="0"/>
          </a:p>
        </p:txBody>
      </p:sp>
      <p:sp>
        <p:nvSpPr>
          <p:cNvPr id="6" name="Text 3"/>
          <p:cNvSpPr/>
          <p:nvPr/>
        </p:nvSpPr>
        <p:spPr>
          <a:xfrm>
            <a:off x="857250" y="1832372"/>
            <a:ext cx="3286125" cy="1851459"/>
          </a:xfrm>
          <a:prstGeom prst="rect">
            <a:avLst/>
          </a:prstGeom>
          <a:noFill/>
          <a:ln/>
        </p:spPr>
        <p:txBody>
          <a:bodyPr wrap="square" lIns="0" tIns="0" rIns="0" bIns="0" rtlCol="0" anchor="t">
            <a:spAutoFit/>
          </a:bodyPr>
          <a:lstStyle/>
          <a:p>
            <a:pPr marL="0" indent="0" algn="l">
              <a:lnSpc>
                <a:spcPts val="1600"/>
              </a:lnSpc>
              <a:buNone/>
            </a:pPr>
            <a:r>
              <a:rPr lang="en-US" sz="942" dirty="0">
                <a:solidFill>
                  <a:srgbClr val="E0E0E0"/>
                </a:solidFill>
              </a:rPr>
              <a:t>L'objectif principal est de concevoir un outil analytique de pointe qui fusionne les données macroéconomiques mondiales avec les performances microéconomiques de NVIDIA. 
 Le tableau de bord ne se contente pas d'afficher des chiffres ; il raconte l'histoire de la croissance de NVIDIA dans l'écosystème de l'IA, en fournissant des insights actionnables via une interface immersive.</a:t>
            </a:r>
            <a:endParaRPr lang="en-US" sz="942" dirty="0"/>
          </a:p>
        </p:txBody>
      </p:sp>
      <p:pic>
        <p:nvPicPr>
          <p:cNvPr id="7" name="Image 1" descr="preencoded.png"/>
          <p:cNvPicPr>
            <a:picLocks noChangeAspect="1"/>
          </p:cNvPicPr>
          <p:nvPr/>
        </p:nvPicPr>
        <p:blipFill>
          <a:blip r:embed="rId4"/>
          <a:stretch>
            <a:fillRect/>
          </a:stretch>
        </p:blipFill>
        <p:spPr>
          <a:xfrm>
            <a:off x="4714875" y="1312664"/>
            <a:ext cx="171450" cy="207169"/>
          </a:xfrm>
          <a:prstGeom prst="rect">
            <a:avLst/>
          </a:prstGeom>
        </p:spPr>
      </p:pic>
      <p:sp>
        <p:nvSpPr>
          <p:cNvPr id="8" name="Text 4"/>
          <p:cNvSpPr/>
          <p:nvPr/>
        </p:nvSpPr>
        <p:spPr>
          <a:xfrm>
            <a:off x="5029200" y="1312664"/>
            <a:ext cx="3543300" cy="180017"/>
          </a:xfrm>
          <a:prstGeom prst="rect">
            <a:avLst/>
          </a:prstGeom>
          <a:noFill/>
          <a:ln/>
        </p:spPr>
        <p:txBody>
          <a:bodyPr wrap="none" lIns="0" tIns="0" rIns="0" bIns="0" rtlCol="0" anchor="t">
            <a:spAutoFit/>
          </a:bodyPr>
          <a:lstStyle/>
          <a:p>
            <a:pPr marL="0" indent="0" algn="l">
              <a:lnSpc>
                <a:spcPts val="1400"/>
              </a:lnSpc>
              <a:buNone/>
            </a:pPr>
            <a:r>
              <a:rPr lang="en-US" sz="885" b="1" dirty="0">
                <a:solidFill>
                  <a:srgbClr val="FFFFFF"/>
                </a:solidFill>
              </a:rPr>
              <a:t>Automatisation Quotidienne</a:t>
            </a:r>
            <a:endParaRPr lang="en-US" sz="885" dirty="0"/>
          </a:p>
        </p:txBody>
      </p:sp>
      <p:sp>
        <p:nvSpPr>
          <p:cNvPr id="9" name="Text 5"/>
          <p:cNvSpPr/>
          <p:nvPr/>
        </p:nvSpPr>
        <p:spPr>
          <a:xfrm>
            <a:off x="5029200" y="1530186"/>
            <a:ext cx="3022197"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Mises à jour automatiques à 9h00 pour garantir la</a:t>
            </a:r>
            <a:endParaRPr lang="en-US" sz="942" dirty="0"/>
          </a:p>
        </p:txBody>
      </p:sp>
      <p:sp>
        <p:nvSpPr>
          <p:cNvPr id="10" name="Text 6"/>
          <p:cNvSpPr/>
          <p:nvPr/>
        </p:nvSpPr>
        <p:spPr>
          <a:xfrm>
            <a:off x="5029200" y="1710203"/>
            <a:ext cx="1383348"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fraîcheur des données.</a:t>
            </a:r>
            <a:endParaRPr lang="en-US" sz="942" dirty="0"/>
          </a:p>
        </p:txBody>
      </p:sp>
      <p:pic>
        <p:nvPicPr>
          <p:cNvPr id="11" name="Image 2" descr="preencoded.png"/>
          <p:cNvPicPr>
            <a:picLocks noChangeAspect="1"/>
          </p:cNvPicPr>
          <p:nvPr/>
        </p:nvPicPr>
        <p:blipFill>
          <a:blip r:embed="rId5"/>
          <a:stretch>
            <a:fillRect/>
          </a:stretch>
        </p:blipFill>
        <p:spPr>
          <a:xfrm>
            <a:off x="4714875" y="2102746"/>
            <a:ext cx="171450" cy="207169"/>
          </a:xfrm>
          <a:prstGeom prst="rect">
            <a:avLst/>
          </a:prstGeom>
        </p:spPr>
      </p:pic>
      <p:sp>
        <p:nvSpPr>
          <p:cNvPr id="12" name="Text 7"/>
          <p:cNvSpPr/>
          <p:nvPr/>
        </p:nvSpPr>
        <p:spPr>
          <a:xfrm>
            <a:off x="5029200" y="2102746"/>
            <a:ext cx="3543300" cy="180017"/>
          </a:xfrm>
          <a:prstGeom prst="rect">
            <a:avLst/>
          </a:prstGeom>
          <a:noFill/>
          <a:ln/>
        </p:spPr>
        <p:txBody>
          <a:bodyPr wrap="none" lIns="0" tIns="0" rIns="0" bIns="0" rtlCol="0" anchor="t">
            <a:spAutoFit/>
          </a:bodyPr>
          <a:lstStyle/>
          <a:p>
            <a:pPr marL="0" indent="0" algn="l">
              <a:lnSpc>
                <a:spcPts val="1400"/>
              </a:lnSpc>
              <a:buNone/>
            </a:pPr>
            <a:r>
              <a:rPr lang="en-US" sz="885" b="1" dirty="0">
                <a:solidFill>
                  <a:srgbClr val="FFFFFF"/>
                </a:solidFill>
              </a:rPr>
              <a:t>Visualisation Interactive</a:t>
            </a:r>
            <a:endParaRPr lang="en-US" sz="885" dirty="0"/>
          </a:p>
        </p:txBody>
      </p:sp>
      <p:sp>
        <p:nvSpPr>
          <p:cNvPr id="13" name="Text 8"/>
          <p:cNvSpPr/>
          <p:nvPr/>
        </p:nvSpPr>
        <p:spPr>
          <a:xfrm>
            <a:off x="5029200" y="2320268"/>
            <a:ext cx="3036875"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Graphiques dynamiques permettant d'explorer les</a:t>
            </a:r>
            <a:endParaRPr lang="en-US" sz="942" dirty="0"/>
          </a:p>
        </p:txBody>
      </p:sp>
      <p:sp>
        <p:nvSpPr>
          <p:cNvPr id="14" name="Text 9"/>
          <p:cNvSpPr/>
          <p:nvPr/>
        </p:nvSpPr>
        <p:spPr>
          <a:xfrm>
            <a:off x="5029200" y="2500285"/>
            <a:ext cx="1370233"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tendances historiques.</a:t>
            </a:r>
            <a:endParaRPr lang="en-US" sz="942" dirty="0"/>
          </a:p>
        </p:txBody>
      </p:sp>
      <p:pic>
        <p:nvPicPr>
          <p:cNvPr id="15" name="Image 3" descr="preencoded.png"/>
          <p:cNvPicPr>
            <a:picLocks noChangeAspect="1"/>
          </p:cNvPicPr>
          <p:nvPr/>
        </p:nvPicPr>
        <p:blipFill>
          <a:blip r:embed="rId6"/>
          <a:stretch>
            <a:fillRect/>
          </a:stretch>
        </p:blipFill>
        <p:spPr>
          <a:xfrm>
            <a:off x="4714875" y="2892828"/>
            <a:ext cx="171450" cy="207169"/>
          </a:xfrm>
          <a:prstGeom prst="rect">
            <a:avLst/>
          </a:prstGeom>
        </p:spPr>
      </p:pic>
      <p:sp>
        <p:nvSpPr>
          <p:cNvPr id="16" name="Text 10"/>
          <p:cNvSpPr/>
          <p:nvPr/>
        </p:nvSpPr>
        <p:spPr>
          <a:xfrm>
            <a:off x="5029200" y="2892828"/>
            <a:ext cx="3543300" cy="180017"/>
          </a:xfrm>
          <a:prstGeom prst="rect">
            <a:avLst/>
          </a:prstGeom>
          <a:noFill/>
          <a:ln/>
        </p:spPr>
        <p:txBody>
          <a:bodyPr wrap="none" lIns="0" tIns="0" rIns="0" bIns="0" rtlCol="0" anchor="t">
            <a:spAutoFit/>
          </a:bodyPr>
          <a:lstStyle/>
          <a:p>
            <a:pPr marL="0" indent="0" algn="l">
              <a:lnSpc>
                <a:spcPts val="1400"/>
              </a:lnSpc>
              <a:buNone/>
            </a:pPr>
            <a:r>
              <a:rPr lang="en-US" sz="885" b="1" dirty="0">
                <a:solidFill>
                  <a:srgbClr val="FFFFFF"/>
                </a:solidFill>
              </a:rPr>
              <a:t>Identité de Marque</a:t>
            </a:r>
            <a:endParaRPr lang="en-US" sz="885" dirty="0"/>
          </a:p>
        </p:txBody>
      </p:sp>
      <p:sp>
        <p:nvSpPr>
          <p:cNvPr id="17" name="Text 11"/>
          <p:cNvSpPr/>
          <p:nvPr/>
        </p:nvSpPr>
        <p:spPr>
          <a:xfrm>
            <a:off x="5029200" y="3110350"/>
            <a:ext cx="3380445"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Design premium reflétant l'esthétique technologique de</a:t>
            </a:r>
            <a:endParaRPr lang="en-US" sz="942" dirty="0"/>
          </a:p>
        </p:txBody>
      </p:sp>
      <p:sp>
        <p:nvSpPr>
          <p:cNvPr id="18" name="Text 12"/>
          <p:cNvSpPr/>
          <p:nvPr/>
        </p:nvSpPr>
        <p:spPr>
          <a:xfrm>
            <a:off x="5029200" y="3290367"/>
            <a:ext cx="472576"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NVIDIA.</a:t>
            </a:r>
            <a:endParaRPr lang="en-US" sz="942" dirty="0"/>
          </a:p>
        </p:txBody>
      </p:sp>
      <p:pic>
        <p:nvPicPr>
          <p:cNvPr id="19" name="Image 4" descr="preencoded.png"/>
          <p:cNvPicPr>
            <a:picLocks noChangeAspect="1"/>
          </p:cNvPicPr>
          <p:nvPr/>
        </p:nvPicPr>
        <p:blipFill>
          <a:blip r:embed="rId7"/>
          <a:stretch>
            <a:fillRect/>
          </a:stretch>
        </p:blipFill>
        <p:spPr>
          <a:xfrm>
            <a:off x="4714875" y="3682910"/>
            <a:ext cx="214313" cy="207169"/>
          </a:xfrm>
          <a:prstGeom prst="rect">
            <a:avLst/>
          </a:prstGeom>
        </p:spPr>
      </p:pic>
      <p:sp>
        <p:nvSpPr>
          <p:cNvPr id="20" name="Text 13"/>
          <p:cNvSpPr/>
          <p:nvPr/>
        </p:nvSpPr>
        <p:spPr>
          <a:xfrm>
            <a:off x="5072063" y="3682910"/>
            <a:ext cx="3500438" cy="180017"/>
          </a:xfrm>
          <a:prstGeom prst="rect">
            <a:avLst/>
          </a:prstGeom>
          <a:noFill/>
          <a:ln/>
        </p:spPr>
        <p:txBody>
          <a:bodyPr wrap="none" lIns="0" tIns="0" rIns="0" bIns="0" rtlCol="0" anchor="t">
            <a:spAutoFit/>
          </a:bodyPr>
          <a:lstStyle/>
          <a:p>
            <a:pPr marL="0" indent="0" algn="l">
              <a:lnSpc>
                <a:spcPts val="1400"/>
              </a:lnSpc>
              <a:buNone/>
            </a:pPr>
            <a:r>
              <a:rPr lang="en-US" sz="885" b="1" dirty="0">
                <a:solidFill>
                  <a:srgbClr val="FFFFFF"/>
                </a:solidFill>
              </a:rPr>
              <a:t>Excellence Académique</a:t>
            </a:r>
            <a:endParaRPr lang="en-US" sz="885" dirty="0"/>
          </a:p>
        </p:txBody>
      </p:sp>
      <p:sp>
        <p:nvSpPr>
          <p:cNvPr id="21" name="Text 14"/>
          <p:cNvSpPr/>
          <p:nvPr/>
        </p:nvSpPr>
        <p:spPr>
          <a:xfrm>
            <a:off x="5072063" y="3900432"/>
            <a:ext cx="3356530"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Démonstration d'une architecture full-stack moderne et</a:t>
            </a:r>
            <a:endParaRPr lang="en-US" sz="942" dirty="0"/>
          </a:p>
        </p:txBody>
      </p:sp>
      <p:sp>
        <p:nvSpPr>
          <p:cNvPr id="22" name="Text 15"/>
          <p:cNvSpPr/>
          <p:nvPr/>
        </p:nvSpPr>
        <p:spPr>
          <a:xfrm>
            <a:off x="5072063" y="4080449"/>
            <a:ext cx="501904" cy="175022"/>
          </a:xfrm>
          <a:prstGeom prst="rect">
            <a:avLst/>
          </a:prstGeom>
          <a:noFill/>
          <a:ln/>
        </p:spPr>
        <p:txBody>
          <a:bodyPr wrap="none" lIns="0" tIns="0" rIns="0" bIns="0" rtlCol="0" anchor="t">
            <a:spAutoFit/>
          </a:bodyPr>
          <a:lstStyle/>
          <a:p>
            <a:pPr marL="0" indent="0" algn="l">
              <a:lnSpc>
                <a:spcPts val="1400"/>
              </a:lnSpc>
              <a:buNone/>
            </a:pPr>
            <a:r>
              <a:rPr lang="en-US" sz="942" dirty="0">
                <a:solidFill>
                  <a:srgbClr val="FFFFFF"/>
                </a:solidFill>
              </a:rPr>
              <a:t>robuste.</a:t>
            </a:r>
            <a:endParaRPr lang="en-US" sz="9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Architecture Backend : Performance et Robustesse</a:t>
            </a:r>
            <a:endParaRPr lang="en-US" sz="1704" dirty="0"/>
          </a:p>
        </p:txBody>
      </p:sp>
      <p:sp>
        <p:nvSpPr>
          <p:cNvPr id="4" name="Shape 1"/>
          <p:cNvSpPr/>
          <p:nvPr/>
        </p:nvSpPr>
        <p:spPr>
          <a:xfrm>
            <a:off x="428625" y="1312664"/>
            <a:ext cx="1964531" cy="2800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1254621" y="1598414"/>
            <a:ext cx="312539" cy="357188"/>
          </a:xfrm>
          <a:prstGeom prst="rect">
            <a:avLst/>
          </a:prstGeom>
        </p:spPr>
      </p:pic>
      <p:sp>
        <p:nvSpPr>
          <p:cNvPr id="6" name="Text 2"/>
          <p:cNvSpPr/>
          <p:nvPr/>
        </p:nvSpPr>
        <p:spPr>
          <a:xfrm>
            <a:off x="571500" y="2098477"/>
            <a:ext cx="1678781"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Python 3.10+</a:t>
            </a:r>
            <a:endParaRPr lang="en-US" sz="1090" dirty="0"/>
          </a:p>
        </p:txBody>
      </p:sp>
      <p:sp>
        <p:nvSpPr>
          <p:cNvPr id="7" name="Text 3"/>
          <p:cNvSpPr/>
          <p:nvPr/>
        </p:nvSpPr>
        <p:spPr>
          <a:xfrm>
            <a:off x="571500" y="2419945"/>
            <a:ext cx="1678781" cy="642938"/>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Cœur du système pour le traitement de données, offrant flexibilité et performance pour les calculs analytiques.</a:t>
            </a:r>
            <a:endParaRPr lang="en-US" sz="780" dirty="0"/>
          </a:p>
        </p:txBody>
      </p:sp>
      <p:sp>
        <p:nvSpPr>
          <p:cNvPr id="8" name="Shape 4"/>
          <p:cNvSpPr/>
          <p:nvPr/>
        </p:nvSpPr>
        <p:spPr>
          <a:xfrm>
            <a:off x="2536031" y="1312664"/>
            <a:ext cx="1964531" cy="2800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9" name="Image 2" descr="preencoded.png"/>
          <p:cNvPicPr>
            <a:picLocks noChangeAspect="1"/>
          </p:cNvPicPr>
          <p:nvPr/>
        </p:nvPicPr>
        <p:blipFill>
          <a:blip r:embed="rId5"/>
          <a:stretch>
            <a:fillRect/>
          </a:stretch>
        </p:blipFill>
        <p:spPr>
          <a:xfrm>
            <a:off x="3384352" y="1598414"/>
            <a:ext cx="267891" cy="357188"/>
          </a:xfrm>
          <a:prstGeom prst="rect">
            <a:avLst/>
          </a:prstGeom>
        </p:spPr>
      </p:pic>
      <p:sp>
        <p:nvSpPr>
          <p:cNvPr id="10" name="Text 5"/>
          <p:cNvSpPr/>
          <p:nvPr/>
        </p:nvSpPr>
        <p:spPr>
          <a:xfrm>
            <a:off x="2678906" y="2098477"/>
            <a:ext cx="1678781"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FastAPI</a:t>
            </a:r>
            <a:endParaRPr lang="en-US" sz="1090" dirty="0"/>
          </a:p>
        </p:txBody>
      </p:sp>
      <p:sp>
        <p:nvSpPr>
          <p:cNvPr id="11" name="Text 6"/>
          <p:cNvSpPr/>
          <p:nvPr/>
        </p:nvSpPr>
        <p:spPr>
          <a:xfrm>
            <a:off x="2678906" y="2419945"/>
            <a:ext cx="1678781" cy="803672"/>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Framework moderne pour des APIs haute performance, avec validation automatique des données et documentation Swagger.</a:t>
            </a:r>
            <a:endParaRPr lang="en-US" sz="780" dirty="0"/>
          </a:p>
        </p:txBody>
      </p:sp>
      <p:sp>
        <p:nvSpPr>
          <p:cNvPr id="12" name="Shape 7"/>
          <p:cNvSpPr/>
          <p:nvPr/>
        </p:nvSpPr>
        <p:spPr>
          <a:xfrm>
            <a:off x="4643438" y="1312664"/>
            <a:ext cx="1964531" cy="2800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3" name="Image 3" descr="preencoded.png"/>
          <p:cNvPicPr>
            <a:picLocks noChangeAspect="1"/>
          </p:cNvPicPr>
          <p:nvPr/>
        </p:nvPicPr>
        <p:blipFill>
          <a:blip r:embed="rId6"/>
          <a:stretch>
            <a:fillRect/>
          </a:stretch>
        </p:blipFill>
        <p:spPr>
          <a:xfrm>
            <a:off x="5469434" y="1598414"/>
            <a:ext cx="312539" cy="357188"/>
          </a:xfrm>
          <a:prstGeom prst="rect">
            <a:avLst/>
          </a:prstGeom>
        </p:spPr>
      </p:pic>
      <p:sp>
        <p:nvSpPr>
          <p:cNvPr id="14" name="Text 8"/>
          <p:cNvSpPr/>
          <p:nvPr/>
        </p:nvSpPr>
        <p:spPr>
          <a:xfrm>
            <a:off x="4786313" y="2098477"/>
            <a:ext cx="1678781"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PostgreSQL / SQLite</a:t>
            </a:r>
            <a:endParaRPr lang="en-US" sz="1090" dirty="0"/>
          </a:p>
        </p:txBody>
      </p:sp>
      <p:sp>
        <p:nvSpPr>
          <p:cNvPr id="15" name="Text 9"/>
          <p:cNvSpPr/>
          <p:nvPr/>
        </p:nvSpPr>
        <p:spPr>
          <a:xfrm>
            <a:off x="4786313" y="2419945"/>
            <a:ext cx="1678781" cy="642938"/>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SQLAlchemy pour une gestion structurée des données financières et économiques avec une intégrité relationnelle forte.</a:t>
            </a:r>
            <a:endParaRPr lang="en-US" sz="780" dirty="0"/>
          </a:p>
        </p:txBody>
      </p:sp>
      <p:sp>
        <p:nvSpPr>
          <p:cNvPr id="16" name="Shape 10"/>
          <p:cNvSpPr/>
          <p:nvPr/>
        </p:nvSpPr>
        <p:spPr>
          <a:xfrm>
            <a:off x="6750844" y="1312664"/>
            <a:ext cx="1964531" cy="2800350"/>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7" name="Image 4" descr="preencoded.png"/>
          <p:cNvPicPr>
            <a:picLocks noChangeAspect="1"/>
          </p:cNvPicPr>
          <p:nvPr/>
        </p:nvPicPr>
        <p:blipFill>
          <a:blip r:embed="rId7"/>
          <a:stretch>
            <a:fillRect/>
          </a:stretch>
        </p:blipFill>
        <p:spPr>
          <a:xfrm>
            <a:off x="7554516" y="1598414"/>
            <a:ext cx="357188" cy="357188"/>
          </a:xfrm>
          <a:prstGeom prst="rect">
            <a:avLst/>
          </a:prstGeom>
        </p:spPr>
      </p:pic>
      <p:sp>
        <p:nvSpPr>
          <p:cNvPr id="18" name="Text 11"/>
          <p:cNvSpPr/>
          <p:nvPr/>
        </p:nvSpPr>
        <p:spPr>
          <a:xfrm>
            <a:off x="6893719" y="2098477"/>
            <a:ext cx="1678781"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APScheduler</a:t>
            </a:r>
            <a:endParaRPr lang="en-US" sz="1090" dirty="0"/>
          </a:p>
        </p:txBody>
      </p:sp>
      <p:sp>
        <p:nvSpPr>
          <p:cNvPr id="19" name="Text 12"/>
          <p:cNvSpPr/>
          <p:nvPr/>
        </p:nvSpPr>
        <p:spPr>
          <a:xfrm>
            <a:off x="6893719" y="2419945"/>
            <a:ext cx="1678781" cy="642938"/>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Gestionnaire de tâches pour l'automatisation des processus de collecte et de mise à jour quotidienne à 9h00.</a:t>
            </a:r>
            <a:endParaRPr lang="en-US" sz="780" dirty="0"/>
          </a:p>
        </p:txBody>
      </p:sp>
      <p:pic>
        <p:nvPicPr>
          <p:cNvPr id="20" name="Image 5" descr="preencoded.png"/>
          <p:cNvPicPr>
            <a:picLocks noChangeAspect="1"/>
          </p:cNvPicPr>
          <p:nvPr/>
        </p:nvPicPr>
        <p:blipFill>
          <a:blip r:embed="rId8"/>
          <a:stretch>
            <a:fillRect/>
          </a:stretch>
        </p:blipFill>
        <p:spPr>
          <a:xfrm>
            <a:off x="571500" y="4550569"/>
            <a:ext cx="128588" cy="128588"/>
          </a:xfrm>
          <a:prstGeom prst="rect">
            <a:avLst/>
          </a:prstGeom>
        </p:spPr>
      </p:pic>
      <p:sp>
        <p:nvSpPr>
          <p:cNvPr id="21" name="Text 13"/>
          <p:cNvSpPr/>
          <p:nvPr/>
        </p:nvSpPr>
        <p:spPr>
          <a:xfrm>
            <a:off x="700088" y="4527352"/>
            <a:ext cx="4906668" cy="175022"/>
          </a:xfrm>
          <a:prstGeom prst="rect">
            <a:avLst/>
          </a:prstGeom>
          <a:noFill/>
          <a:ln/>
        </p:spPr>
        <p:txBody>
          <a:bodyPr wrap="none" lIns="0" tIns="0" rIns="0" bIns="0" rtlCol="0" anchor="t">
            <a:spAutoFit/>
          </a:bodyPr>
          <a:lstStyle/>
          <a:p>
            <a:pPr marL="0" indent="0" algn="l">
              <a:lnSpc>
                <a:spcPts val="1200"/>
              </a:lnSpc>
              <a:buNone/>
            </a:pPr>
            <a:r>
              <a:rPr lang="en-US" sz="942" i="1" dirty="0">
                <a:solidFill>
                  <a:srgbClr val="76B900"/>
                </a:solidFill>
              </a:rPr>
              <a:t>Focus sur la scalabilité et la maintenance aisée via une séparation stricte des services.</a:t>
            </a:r>
            <a:endParaRPr lang="en-US" sz="9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Architecture Frontend : Réactivité et Modernité</a:t>
            </a:r>
            <a:endParaRPr lang="en-US" sz="1704" dirty="0"/>
          </a:p>
        </p:txBody>
      </p:sp>
      <p:sp>
        <p:nvSpPr>
          <p:cNvPr id="4" name="Shape 1"/>
          <p:cNvSpPr/>
          <p:nvPr/>
        </p:nvSpPr>
        <p:spPr>
          <a:xfrm>
            <a:off x="571500" y="1098352"/>
            <a:ext cx="3929063" cy="15859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5" name="Shape 2"/>
          <p:cNvSpPr/>
          <p:nvPr/>
        </p:nvSpPr>
        <p:spPr>
          <a:xfrm>
            <a:off x="742950" y="1241227"/>
            <a:ext cx="428625" cy="428625"/>
          </a:xfrm>
          <a:prstGeom prst="rect">
            <a:avLst/>
          </a:prstGeom>
          <a:solidFill>
            <a:srgbClr val="76B900">
              <a:alpha val="10000"/>
            </a:srgbClr>
          </a:solidFill>
          <a:ln/>
        </p:spPr>
        <p:txBody>
          <a:bodyPr/>
          <a:lstStyle/>
          <a:p>
            <a:endParaRPr lang="fr-FR"/>
          </a:p>
        </p:txBody>
      </p:sp>
      <p:pic>
        <p:nvPicPr>
          <p:cNvPr id="6" name="Image 1" descr="preencoded.png"/>
          <p:cNvPicPr>
            <a:picLocks noChangeAspect="1"/>
          </p:cNvPicPr>
          <p:nvPr/>
        </p:nvPicPr>
        <p:blipFill>
          <a:blip r:embed="rId4"/>
          <a:stretch>
            <a:fillRect/>
          </a:stretch>
        </p:blipFill>
        <p:spPr>
          <a:xfrm>
            <a:off x="850106" y="1348383"/>
            <a:ext cx="214313" cy="214313"/>
          </a:xfrm>
          <a:prstGeom prst="rect">
            <a:avLst/>
          </a:prstGeom>
        </p:spPr>
      </p:pic>
      <p:sp>
        <p:nvSpPr>
          <p:cNvPr id="7" name="Text 3"/>
          <p:cNvSpPr/>
          <p:nvPr/>
        </p:nvSpPr>
        <p:spPr>
          <a:xfrm>
            <a:off x="1285875" y="1241227"/>
            <a:ext cx="304323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React 18+</a:t>
            </a:r>
            <a:endParaRPr lang="en-US" sz="1090" dirty="0"/>
          </a:p>
        </p:txBody>
      </p:sp>
      <p:sp>
        <p:nvSpPr>
          <p:cNvPr id="8" name="Text 4"/>
          <p:cNvSpPr/>
          <p:nvPr/>
        </p:nvSpPr>
        <p:spPr>
          <a:xfrm>
            <a:off x="1285875" y="1512689"/>
            <a:ext cx="3043238"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Utilisation des Hooks et du Concurrent Mode pour une interface utilisateur fluide et performante.</a:t>
            </a:r>
            <a:endParaRPr lang="en-US" sz="834" dirty="0"/>
          </a:p>
        </p:txBody>
      </p:sp>
      <p:sp>
        <p:nvSpPr>
          <p:cNvPr id="9" name="Shape 5"/>
          <p:cNvSpPr/>
          <p:nvPr/>
        </p:nvSpPr>
        <p:spPr>
          <a:xfrm>
            <a:off x="4643438" y="1098352"/>
            <a:ext cx="3929063" cy="15859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10" name="Shape 6"/>
          <p:cNvSpPr/>
          <p:nvPr/>
        </p:nvSpPr>
        <p:spPr>
          <a:xfrm>
            <a:off x="4814888" y="1241227"/>
            <a:ext cx="428625" cy="428625"/>
          </a:xfrm>
          <a:prstGeom prst="rect">
            <a:avLst/>
          </a:prstGeom>
          <a:solidFill>
            <a:srgbClr val="76B900">
              <a:alpha val="10000"/>
            </a:srgbClr>
          </a:solidFill>
          <a:ln/>
        </p:spPr>
        <p:txBody>
          <a:bodyPr/>
          <a:lstStyle/>
          <a:p>
            <a:endParaRPr lang="fr-FR"/>
          </a:p>
        </p:txBody>
      </p:sp>
      <p:pic>
        <p:nvPicPr>
          <p:cNvPr id="11" name="Image 2" descr="preencoded.png"/>
          <p:cNvPicPr>
            <a:picLocks noChangeAspect="1"/>
          </p:cNvPicPr>
          <p:nvPr/>
        </p:nvPicPr>
        <p:blipFill>
          <a:blip r:embed="rId5"/>
          <a:stretch>
            <a:fillRect/>
          </a:stretch>
        </p:blipFill>
        <p:spPr>
          <a:xfrm>
            <a:off x="4895255" y="1348383"/>
            <a:ext cx="267891" cy="214313"/>
          </a:xfrm>
          <a:prstGeom prst="rect">
            <a:avLst/>
          </a:prstGeom>
        </p:spPr>
      </p:pic>
      <p:sp>
        <p:nvSpPr>
          <p:cNvPr id="12" name="Text 7"/>
          <p:cNvSpPr/>
          <p:nvPr/>
        </p:nvSpPr>
        <p:spPr>
          <a:xfrm>
            <a:off x="5357813" y="1241227"/>
            <a:ext cx="304323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TypeScript</a:t>
            </a:r>
            <a:endParaRPr lang="en-US" sz="1090" dirty="0"/>
          </a:p>
        </p:txBody>
      </p:sp>
      <p:sp>
        <p:nvSpPr>
          <p:cNvPr id="13" name="Text 8"/>
          <p:cNvSpPr/>
          <p:nvPr/>
        </p:nvSpPr>
        <p:spPr>
          <a:xfrm>
            <a:off x="5357813" y="1512689"/>
            <a:ext cx="3043238"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Typage statique pour garantir la robustesse du code et faciliter la maintenance à long terme.</a:t>
            </a:r>
            <a:endParaRPr lang="en-US" sz="834" dirty="0"/>
          </a:p>
        </p:txBody>
      </p:sp>
      <p:sp>
        <p:nvSpPr>
          <p:cNvPr id="14" name="Shape 9"/>
          <p:cNvSpPr/>
          <p:nvPr/>
        </p:nvSpPr>
        <p:spPr>
          <a:xfrm>
            <a:off x="571500" y="2812852"/>
            <a:ext cx="3929063" cy="15859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15" name="Shape 10"/>
          <p:cNvSpPr/>
          <p:nvPr/>
        </p:nvSpPr>
        <p:spPr>
          <a:xfrm>
            <a:off x="742950" y="2955727"/>
            <a:ext cx="428625" cy="428625"/>
          </a:xfrm>
          <a:prstGeom prst="rect">
            <a:avLst/>
          </a:prstGeom>
          <a:solidFill>
            <a:srgbClr val="76B900">
              <a:alpha val="10000"/>
            </a:srgbClr>
          </a:solidFill>
          <a:ln/>
        </p:spPr>
        <p:txBody>
          <a:bodyPr/>
          <a:lstStyle/>
          <a:p>
            <a:endParaRPr lang="fr-FR"/>
          </a:p>
        </p:txBody>
      </p:sp>
      <p:pic>
        <p:nvPicPr>
          <p:cNvPr id="16" name="Image 3" descr="preencoded.png"/>
          <p:cNvPicPr>
            <a:picLocks noChangeAspect="1"/>
          </p:cNvPicPr>
          <p:nvPr/>
        </p:nvPicPr>
        <p:blipFill>
          <a:blip r:embed="rId6"/>
          <a:stretch>
            <a:fillRect/>
          </a:stretch>
        </p:blipFill>
        <p:spPr>
          <a:xfrm>
            <a:off x="850106" y="3062883"/>
            <a:ext cx="214313" cy="214313"/>
          </a:xfrm>
          <a:prstGeom prst="rect">
            <a:avLst/>
          </a:prstGeom>
        </p:spPr>
      </p:pic>
      <p:sp>
        <p:nvSpPr>
          <p:cNvPr id="17" name="Text 11"/>
          <p:cNvSpPr/>
          <p:nvPr/>
        </p:nvSpPr>
        <p:spPr>
          <a:xfrm>
            <a:off x="1285875" y="2955727"/>
            <a:ext cx="304323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Tailwind CSS</a:t>
            </a:r>
            <a:endParaRPr lang="en-US" sz="1090" dirty="0"/>
          </a:p>
        </p:txBody>
      </p:sp>
      <p:sp>
        <p:nvSpPr>
          <p:cNvPr id="18" name="Text 12"/>
          <p:cNvSpPr/>
          <p:nvPr/>
        </p:nvSpPr>
        <p:spPr>
          <a:xfrm>
            <a:off x="1285875" y="3227189"/>
            <a:ext cx="3043238"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Approche "utility-first" pour un design responsive rapide et une cohérence visuelle parfaite.</a:t>
            </a:r>
            <a:endParaRPr lang="en-US" sz="834" dirty="0"/>
          </a:p>
        </p:txBody>
      </p:sp>
      <p:sp>
        <p:nvSpPr>
          <p:cNvPr id="19" name="Shape 13"/>
          <p:cNvSpPr/>
          <p:nvPr/>
        </p:nvSpPr>
        <p:spPr>
          <a:xfrm>
            <a:off x="4643438" y="2812852"/>
            <a:ext cx="3929063" cy="15859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20" name="Shape 14"/>
          <p:cNvSpPr/>
          <p:nvPr/>
        </p:nvSpPr>
        <p:spPr>
          <a:xfrm>
            <a:off x="4814888" y="2955727"/>
            <a:ext cx="428625" cy="428625"/>
          </a:xfrm>
          <a:prstGeom prst="rect">
            <a:avLst/>
          </a:prstGeom>
          <a:solidFill>
            <a:srgbClr val="76B900">
              <a:alpha val="10000"/>
            </a:srgbClr>
          </a:solidFill>
          <a:ln/>
        </p:spPr>
        <p:txBody>
          <a:bodyPr/>
          <a:lstStyle/>
          <a:p>
            <a:endParaRPr lang="fr-FR"/>
          </a:p>
        </p:txBody>
      </p:sp>
      <p:pic>
        <p:nvPicPr>
          <p:cNvPr id="21" name="Image 4" descr="preencoded.png"/>
          <p:cNvPicPr>
            <a:picLocks noChangeAspect="1"/>
          </p:cNvPicPr>
          <p:nvPr/>
        </p:nvPicPr>
        <p:blipFill>
          <a:blip r:embed="rId7"/>
          <a:stretch>
            <a:fillRect/>
          </a:stretch>
        </p:blipFill>
        <p:spPr>
          <a:xfrm>
            <a:off x="4922044" y="3062883"/>
            <a:ext cx="214313" cy="214313"/>
          </a:xfrm>
          <a:prstGeom prst="rect">
            <a:avLst/>
          </a:prstGeom>
        </p:spPr>
      </p:pic>
      <p:sp>
        <p:nvSpPr>
          <p:cNvPr id="22" name="Text 15"/>
          <p:cNvSpPr/>
          <p:nvPr/>
        </p:nvSpPr>
        <p:spPr>
          <a:xfrm>
            <a:off x="5357813" y="2955727"/>
            <a:ext cx="304323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FFFFFF"/>
                </a:solidFill>
              </a:rPr>
              <a:t>Framer Motion</a:t>
            </a:r>
            <a:endParaRPr lang="en-US" sz="1090" dirty="0"/>
          </a:p>
        </p:txBody>
      </p:sp>
      <p:sp>
        <p:nvSpPr>
          <p:cNvPr id="23" name="Text 16"/>
          <p:cNvSpPr/>
          <p:nvPr/>
        </p:nvSpPr>
        <p:spPr>
          <a:xfrm>
            <a:off x="5357813" y="3227189"/>
            <a:ext cx="3043238"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Bibliothèque d'animations puissante pour des transitions fluides et des micro-interactions engageantes.</a:t>
            </a:r>
            <a:endParaRPr lang="en-US" sz="834" dirty="0"/>
          </a:p>
        </p:txBody>
      </p:sp>
      <p:pic>
        <p:nvPicPr>
          <p:cNvPr id="24" name="Image 5" descr="preencoded.png"/>
          <p:cNvPicPr>
            <a:picLocks noChangeAspect="1"/>
          </p:cNvPicPr>
          <p:nvPr/>
        </p:nvPicPr>
        <p:blipFill>
          <a:blip r:embed="rId8"/>
          <a:stretch>
            <a:fillRect/>
          </a:stretch>
        </p:blipFill>
        <p:spPr>
          <a:xfrm>
            <a:off x="571500" y="4693444"/>
            <a:ext cx="128588" cy="128588"/>
          </a:xfrm>
          <a:prstGeom prst="rect">
            <a:avLst/>
          </a:prstGeom>
        </p:spPr>
      </p:pic>
      <p:sp>
        <p:nvSpPr>
          <p:cNvPr id="25" name="Text 17"/>
          <p:cNvSpPr/>
          <p:nvPr/>
        </p:nvSpPr>
        <p:spPr>
          <a:xfrm>
            <a:off x="807244" y="4670227"/>
            <a:ext cx="5260674" cy="175022"/>
          </a:xfrm>
          <a:prstGeom prst="rect">
            <a:avLst/>
          </a:prstGeom>
          <a:noFill/>
          <a:ln/>
        </p:spPr>
        <p:txBody>
          <a:bodyPr wrap="none" lIns="0" tIns="0" rIns="0" bIns="0" rtlCol="0" anchor="t">
            <a:spAutoFit/>
          </a:bodyPr>
          <a:lstStyle/>
          <a:p>
            <a:pPr marL="0" indent="0" algn="l">
              <a:lnSpc>
                <a:spcPts val="1200"/>
              </a:lnSpc>
              <a:buNone/>
            </a:pPr>
            <a:r>
              <a:rPr lang="en-US" sz="942" dirty="0">
                <a:solidFill>
                  <a:srgbClr val="E0E0E0"/>
                </a:solidFill>
              </a:rPr>
              <a:t>Composants UI basés sur </a:t>
            </a:r>
            <a:r>
              <a:rPr lang="en-US" sz="885" b="1" dirty="0">
                <a:solidFill>
                  <a:srgbClr val="E0E0E0"/>
                </a:solidFill>
              </a:rPr>
              <a:t>shadcn/ui</a:t>
            </a:r>
            <a:r>
              <a:rPr lang="en-US" sz="942" dirty="0">
                <a:solidFill>
                  <a:srgbClr val="E0E0E0"/>
                </a:solidFill>
              </a:rPr>
              <a:t> pour une esthétique professionnelle et accessible.</a:t>
            </a:r>
            <a:endParaRPr lang="en-US" sz="9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Stratégie de Collecte de Données</a:t>
            </a:r>
            <a:endParaRPr lang="en-US" sz="1704" dirty="0"/>
          </a:p>
        </p:txBody>
      </p:sp>
      <p:sp>
        <p:nvSpPr>
          <p:cNvPr id="4" name="Shape 1"/>
          <p:cNvSpPr/>
          <p:nvPr/>
        </p:nvSpPr>
        <p:spPr>
          <a:xfrm>
            <a:off x="571500" y="1312664"/>
            <a:ext cx="2524116"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5" name="Text 2"/>
          <p:cNvSpPr/>
          <p:nvPr/>
        </p:nvSpPr>
        <p:spPr>
          <a:xfrm>
            <a:off x="2489011" y="1455539"/>
            <a:ext cx="392292"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76B900">
                    <a:alpha val="20000"/>
                  </a:srgbClr>
                </a:solidFill>
              </a:rPr>
              <a:t>01</a:t>
            </a:r>
            <a:endParaRPr lang="en-US" sz="2436" dirty="0"/>
          </a:p>
        </p:txBody>
      </p:sp>
      <p:pic>
        <p:nvPicPr>
          <p:cNvPr id="6" name="Image 1" descr="preencoded.png"/>
          <p:cNvPicPr>
            <a:picLocks noChangeAspect="1"/>
          </p:cNvPicPr>
          <p:nvPr/>
        </p:nvPicPr>
        <p:blipFill>
          <a:blip r:embed="rId4"/>
          <a:stretch>
            <a:fillRect/>
          </a:stretch>
        </p:blipFill>
        <p:spPr>
          <a:xfrm>
            <a:off x="785813" y="1626989"/>
            <a:ext cx="196453" cy="157163"/>
          </a:xfrm>
          <a:prstGeom prst="rect">
            <a:avLst/>
          </a:prstGeom>
        </p:spPr>
      </p:pic>
      <p:sp>
        <p:nvSpPr>
          <p:cNvPr id="7" name="Text 3"/>
          <p:cNvSpPr/>
          <p:nvPr/>
        </p:nvSpPr>
        <p:spPr>
          <a:xfrm>
            <a:off x="1089422" y="1598414"/>
            <a:ext cx="835484"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Acquisition</a:t>
            </a:r>
            <a:endParaRPr lang="en-US" sz="1090" dirty="0"/>
          </a:p>
        </p:txBody>
      </p:sp>
      <p:sp>
        <p:nvSpPr>
          <p:cNvPr id="8" name="Text 4"/>
          <p:cNvSpPr/>
          <p:nvPr/>
        </p:nvSpPr>
        <p:spPr>
          <a:xfrm>
            <a:off x="1017370" y="2062758"/>
            <a:ext cx="322194" cy="548590"/>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APIs REST :</a:t>
            </a:r>
            <a:endParaRPr lang="en-US" sz="784" dirty="0"/>
          </a:p>
        </p:txBody>
      </p:sp>
      <p:sp>
        <p:nvSpPr>
          <p:cNvPr id="9" name="Text 5"/>
          <p:cNvSpPr/>
          <p:nvPr/>
        </p:nvSpPr>
        <p:spPr>
          <a:xfrm>
            <a:off x="1339565" y="2062758"/>
            <a:ext cx="1541738" cy="54859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World Bank (PIB), FRED (Taux), Yahoo Finance (Bourse).</a:t>
            </a:r>
            <a:endParaRPr lang="en-US" sz="834" dirty="0"/>
          </a:p>
        </p:txBody>
      </p:sp>
      <p:sp>
        <p:nvSpPr>
          <p:cNvPr id="10" name="Text 6"/>
          <p:cNvSpPr/>
          <p:nvPr/>
        </p:nvSpPr>
        <p:spPr>
          <a:xfrm>
            <a:off x="1018905" y="2718504"/>
            <a:ext cx="495040" cy="548590"/>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Web Scraping :</a:t>
            </a:r>
            <a:endParaRPr lang="en-US" sz="784" dirty="0"/>
          </a:p>
        </p:txBody>
      </p:sp>
      <p:sp>
        <p:nvSpPr>
          <p:cNvPr id="11" name="Text 7"/>
          <p:cNvSpPr/>
          <p:nvPr/>
        </p:nvSpPr>
        <p:spPr>
          <a:xfrm>
            <a:off x="1513945" y="2718504"/>
            <a:ext cx="1367358" cy="365727"/>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Scrapy pour les rapports financiers trimestriels.</a:t>
            </a:r>
            <a:endParaRPr lang="en-US" sz="834" dirty="0"/>
          </a:p>
        </p:txBody>
      </p:sp>
      <p:sp>
        <p:nvSpPr>
          <p:cNvPr id="12" name="Text 8"/>
          <p:cNvSpPr/>
          <p:nvPr/>
        </p:nvSpPr>
        <p:spPr>
          <a:xfrm>
            <a:off x="1007966" y="3374250"/>
            <a:ext cx="685940"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Automation :</a:t>
            </a:r>
            <a:endParaRPr lang="en-US" sz="784" dirty="0"/>
          </a:p>
        </p:txBody>
      </p:sp>
      <p:sp>
        <p:nvSpPr>
          <p:cNvPr id="13" name="Text 9"/>
          <p:cNvSpPr/>
          <p:nvPr/>
        </p:nvSpPr>
        <p:spPr>
          <a:xfrm>
            <a:off x="1693906" y="3374250"/>
            <a:ext cx="1187397" cy="54859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Selenium pour les sites dynamiques en JavaScript.</a:t>
            </a:r>
            <a:endParaRPr lang="en-US" sz="834" dirty="0"/>
          </a:p>
        </p:txBody>
      </p:sp>
      <p:pic>
        <p:nvPicPr>
          <p:cNvPr id="14" name="Image 2" descr="preencoded.png"/>
          <p:cNvPicPr>
            <a:picLocks noChangeAspect="1"/>
          </p:cNvPicPr>
          <p:nvPr/>
        </p:nvPicPr>
        <p:blipFill>
          <a:blip r:embed="rId5"/>
          <a:stretch>
            <a:fillRect/>
          </a:stretch>
        </p:blipFill>
        <p:spPr>
          <a:xfrm>
            <a:off x="3167053" y="2995017"/>
            <a:ext cx="107156" cy="171450"/>
          </a:xfrm>
          <a:prstGeom prst="rect">
            <a:avLst/>
          </a:prstGeom>
        </p:spPr>
      </p:pic>
      <p:sp>
        <p:nvSpPr>
          <p:cNvPr id="15" name="Shape 10"/>
          <p:cNvSpPr/>
          <p:nvPr/>
        </p:nvSpPr>
        <p:spPr>
          <a:xfrm>
            <a:off x="3309928" y="1312664"/>
            <a:ext cx="2524116"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16" name="Text 11"/>
          <p:cNvSpPr/>
          <p:nvPr/>
        </p:nvSpPr>
        <p:spPr>
          <a:xfrm>
            <a:off x="5227439" y="1455539"/>
            <a:ext cx="392292"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76B900">
                    <a:alpha val="20000"/>
                  </a:srgbClr>
                </a:solidFill>
              </a:rPr>
              <a:t>02</a:t>
            </a:r>
            <a:endParaRPr lang="en-US" sz="2436" dirty="0"/>
          </a:p>
        </p:txBody>
      </p:sp>
      <p:pic>
        <p:nvPicPr>
          <p:cNvPr id="17" name="Image 3" descr="preencoded.png"/>
          <p:cNvPicPr>
            <a:picLocks noChangeAspect="1"/>
          </p:cNvPicPr>
          <p:nvPr/>
        </p:nvPicPr>
        <p:blipFill>
          <a:blip r:embed="rId6"/>
          <a:stretch>
            <a:fillRect/>
          </a:stretch>
        </p:blipFill>
        <p:spPr>
          <a:xfrm>
            <a:off x="3524241" y="1626989"/>
            <a:ext cx="196453" cy="157163"/>
          </a:xfrm>
          <a:prstGeom prst="rect">
            <a:avLst/>
          </a:prstGeom>
        </p:spPr>
      </p:pic>
      <p:sp>
        <p:nvSpPr>
          <p:cNvPr id="18" name="Text 12"/>
          <p:cNvSpPr/>
          <p:nvPr/>
        </p:nvSpPr>
        <p:spPr>
          <a:xfrm>
            <a:off x="3827850" y="1598414"/>
            <a:ext cx="82557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Traitement</a:t>
            </a:r>
            <a:endParaRPr lang="en-US" sz="1090" dirty="0"/>
          </a:p>
        </p:txBody>
      </p:sp>
      <p:sp>
        <p:nvSpPr>
          <p:cNvPr id="19" name="Text 13"/>
          <p:cNvSpPr/>
          <p:nvPr/>
        </p:nvSpPr>
        <p:spPr>
          <a:xfrm>
            <a:off x="3739307" y="2062758"/>
            <a:ext cx="602140"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Nettoyage :</a:t>
            </a:r>
            <a:endParaRPr lang="en-US" sz="784" dirty="0"/>
          </a:p>
        </p:txBody>
      </p:sp>
      <p:sp>
        <p:nvSpPr>
          <p:cNvPr id="20" name="Text 14"/>
          <p:cNvSpPr/>
          <p:nvPr/>
        </p:nvSpPr>
        <p:spPr>
          <a:xfrm>
            <a:off x="4341447" y="2062758"/>
            <a:ext cx="1278285" cy="54859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Utilisation de Pandas pour normaliser les formats de données.</a:t>
            </a:r>
            <a:endParaRPr lang="en-US" sz="834" dirty="0"/>
          </a:p>
        </p:txBody>
      </p:sp>
      <p:sp>
        <p:nvSpPr>
          <p:cNvPr id="21" name="Text 15"/>
          <p:cNvSpPr/>
          <p:nvPr/>
        </p:nvSpPr>
        <p:spPr>
          <a:xfrm>
            <a:off x="3741204" y="2718504"/>
            <a:ext cx="582495"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Validation :</a:t>
            </a:r>
            <a:endParaRPr lang="en-US" sz="784" dirty="0"/>
          </a:p>
        </p:txBody>
      </p:sp>
      <p:sp>
        <p:nvSpPr>
          <p:cNvPr id="22" name="Text 16"/>
          <p:cNvSpPr/>
          <p:nvPr/>
        </p:nvSpPr>
        <p:spPr>
          <a:xfrm>
            <a:off x="4323699" y="2718504"/>
            <a:ext cx="1296033" cy="731453"/>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Vérification de l'intégrité et gestion des valeurs manquantes.</a:t>
            </a:r>
            <a:endParaRPr lang="en-US" sz="834" dirty="0"/>
          </a:p>
        </p:txBody>
      </p:sp>
      <p:sp>
        <p:nvSpPr>
          <p:cNvPr id="23" name="Text 17"/>
          <p:cNvSpPr/>
          <p:nvPr/>
        </p:nvSpPr>
        <p:spPr>
          <a:xfrm>
            <a:off x="3738693" y="3557113"/>
            <a:ext cx="889508"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Transformation :</a:t>
            </a:r>
            <a:endParaRPr lang="en-US" sz="784" dirty="0"/>
          </a:p>
        </p:txBody>
      </p:sp>
      <p:sp>
        <p:nvSpPr>
          <p:cNvPr id="24" name="Text 18"/>
          <p:cNvSpPr/>
          <p:nvPr/>
        </p:nvSpPr>
        <p:spPr>
          <a:xfrm>
            <a:off x="4628201" y="3557113"/>
            <a:ext cx="991530" cy="914316"/>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Calcul des indicateurs dérivés et agrégations temporelles.</a:t>
            </a:r>
            <a:endParaRPr lang="en-US" sz="834" dirty="0"/>
          </a:p>
        </p:txBody>
      </p:sp>
      <p:pic>
        <p:nvPicPr>
          <p:cNvPr id="25" name="Image 4" descr="preencoded.png"/>
          <p:cNvPicPr>
            <a:picLocks noChangeAspect="1"/>
          </p:cNvPicPr>
          <p:nvPr/>
        </p:nvPicPr>
        <p:blipFill>
          <a:blip r:embed="rId7"/>
          <a:stretch>
            <a:fillRect/>
          </a:stretch>
        </p:blipFill>
        <p:spPr>
          <a:xfrm>
            <a:off x="5905481" y="2995017"/>
            <a:ext cx="107156" cy="171450"/>
          </a:xfrm>
          <a:prstGeom prst="rect">
            <a:avLst/>
          </a:prstGeom>
        </p:spPr>
      </p:pic>
      <p:sp>
        <p:nvSpPr>
          <p:cNvPr id="26" name="Shape 19"/>
          <p:cNvSpPr/>
          <p:nvPr/>
        </p:nvSpPr>
        <p:spPr>
          <a:xfrm>
            <a:off x="6048356" y="1312664"/>
            <a:ext cx="2524144"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sp>
        <p:nvSpPr>
          <p:cNvPr id="27" name="Text 20"/>
          <p:cNvSpPr/>
          <p:nvPr/>
        </p:nvSpPr>
        <p:spPr>
          <a:xfrm>
            <a:off x="7965895" y="1455539"/>
            <a:ext cx="392292"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76B900">
                    <a:alpha val="20000"/>
                  </a:srgbClr>
                </a:solidFill>
              </a:rPr>
              <a:t>03</a:t>
            </a:r>
            <a:endParaRPr lang="en-US" sz="2436" dirty="0"/>
          </a:p>
        </p:txBody>
      </p:sp>
      <p:pic>
        <p:nvPicPr>
          <p:cNvPr id="28" name="Image 5" descr="preencoded.png"/>
          <p:cNvPicPr>
            <a:picLocks noChangeAspect="1"/>
          </p:cNvPicPr>
          <p:nvPr/>
        </p:nvPicPr>
        <p:blipFill>
          <a:blip r:embed="rId8"/>
          <a:stretch>
            <a:fillRect/>
          </a:stretch>
        </p:blipFill>
        <p:spPr>
          <a:xfrm>
            <a:off x="6262669" y="1626989"/>
            <a:ext cx="137517" cy="157163"/>
          </a:xfrm>
          <a:prstGeom prst="rect">
            <a:avLst/>
          </a:prstGeom>
        </p:spPr>
      </p:pic>
      <p:sp>
        <p:nvSpPr>
          <p:cNvPr id="29" name="Text 21"/>
          <p:cNvSpPr/>
          <p:nvPr/>
        </p:nvSpPr>
        <p:spPr>
          <a:xfrm>
            <a:off x="6507342" y="1598414"/>
            <a:ext cx="684768"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Stockage</a:t>
            </a:r>
            <a:endParaRPr lang="en-US" sz="1090" dirty="0"/>
          </a:p>
        </p:txBody>
      </p:sp>
      <p:sp>
        <p:nvSpPr>
          <p:cNvPr id="30" name="Text 22"/>
          <p:cNvSpPr/>
          <p:nvPr/>
        </p:nvSpPr>
        <p:spPr>
          <a:xfrm>
            <a:off x="6493864" y="2062758"/>
            <a:ext cx="659764"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Persistance :</a:t>
            </a:r>
            <a:endParaRPr lang="en-US" sz="784" dirty="0"/>
          </a:p>
        </p:txBody>
      </p:sp>
      <p:sp>
        <p:nvSpPr>
          <p:cNvPr id="31" name="Text 23"/>
          <p:cNvSpPr/>
          <p:nvPr/>
        </p:nvSpPr>
        <p:spPr>
          <a:xfrm>
            <a:off x="7153628" y="2062758"/>
            <a:ext cx="1204559" cy="54859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Base de données relationnelle PostgreSQL.</a:t>
            </a:r>
            <a:endParaRPr lang="en-US" sz="834" dirty="0"/>
          </a:p>
        </p:txBody>
      </p:sp>
      <p:sp>
        <p:nvSpPr>
          <p:cNvPr id="32" name="Text 24"/>
          <p:cNvSpPr/>
          <p:nvPr/>
        </p:nvSpPr>
        <p:spPr>
          <a:xfrm>
            <a:off x="6477121" y="2718504"/>
            <a:ext cx="742392"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Historisation :</a:t>
            </a:r>
            <a:endParaRPr lang="en-US" sz="784" dirty="0"/>
          </a:p>
        </p:txBody>
      </p:sp>
      <p:sp>
        <p:nvSpPr>
          <p:cNvPr id="33" name="Text 25"/>
          <p:cNvSpPr/>
          <p:nvPr/>
        </p:nvSpPr>
        <p:spPr>
          <a:xfrm>
            <a:off x="7219513" y="2718504"/>
            <a:ext cx="1138675" cy="731453"/>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Conservation des snapshots quotidiens pour analyse de tendance.</a:t>
            </a:r>
            <a:endParaRPr lang="en-US" sz="834" dirty="0"/>
          </a:p>
        </p:txBody>
      </p:sp>
      <p:sp>
        <p:nvSpPr>
          <p:cNvPr id="34" name="Text 26"/>
          <p:cNvSpPr/>
          <p:nvPr/>
        </p:nvSpPr>
        <p:spPr>
          <a:xfrm>
            <a:off x="6497408" y="3557113"/>
            <a:ext cx="460744" cy="365727"/>
          </a:xfrm>
          <a:prstGeom prst="rect">
            <a:avLst/>
          </a:prstGeom>
          <a:noFill/>
          <a:ln/>
        </p:spPr>
        <p:txBody>
          <a:bodyPr wrap="square" lIns="0" tIns="0" rIns="0" bIns="0" rtlCol="0" anchor="t">
            <a:spAutoFit/>
          </a:bodyPr>
          <a:lstStyle/>
          <a:p>
            <a:pPr marL="0" indent="0" algn="l">
              <a:lnSpc>
                <a:spcPts val="1400"/>
              </a:lnSpc>
              <a:buNone/>
            </a:pPr>
            <a:r>
              <a:rPr lang="en-US" sz="784" b="1" dirty="0">
                <a:solidFill>
                  <a:srgbClr val="E0E0E0"/>
                </a:solidFill>
              </a:rPr>
              <a:t>Fiabilité :</a:t>
            </a:r>
            <a:endParaRPr lang="en-US" sz="784" dirty="0"/>
          </a:p>
        </p:txBody>
      </p:sp>
      <p:sp>
        <p:nvSpPr>
          <p:cNvPr id="35" name="Text 27"/>
          <p:cNvSpPr/>
          <p:nvPr/>
        </p:nvSpPr>
        <p:spPr>
          <a:xfrm>
            <a:off x="6958152" y="3557113"/>
            <a:ext cx="1400035" cy="365727"/>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E0E0E0"/>
                </a:solidFill>
              </a:rPr>
              <a:t>Mécanismes de retry et logs d'erreurs détaillés.</a:t>
            </a:r>
            <a:endParaRPr lang="en-US" sz="83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Métriques Clés et Indicateurs de Performance</a:t>
            </a:r>
            <a:endParaRPr lang="en-US" sz="1704" dirty="0"/>
          </a:p>
        </p:txBody>
      </p:sp>
      <p:sp>
        <p:nvSpPr>
          <p:cNvPr id="4" name="Shape 1"/>
          <p:cNvSpPr/>
          <p:nvPr/>
        </p:nvSpPr>
        <p:spPr>
          <a:xfrm>
            <a:off x="571500" y="1169789"/>
            <a:ext cx="2524116"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785813" y="1484114"/>
            <a:ext cx="157163" cy="157163"/>
          </a:xfrm>
          <a:prstGeom prst="rect">
            <a:avLst/>
          </a:prstGeom>
        </p:spPr>
      </p:pic>
      <p:sp>
        <p:nvSpPr>
          <p:cNvPr id="6" name="Text 2"/>
          <p:cNvSpPr/>
          <p:nvPr/>
        </p:nvSpPr>
        <p:spPr>
          <a:xfrm>
            <a:off x="1050131" y="1455539"/>
            <a:ext cx="1210001"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Macroéconomie</a:t>
            </a:r>
            <a:endParaRPr lang="en-US" sz="1090" dirty="0"/>
          </a:p>
        </p:txBody>
      </p:sp>
      <p:sp>
        <p:nvSpPr>
          <p:cNvPr id="7" name="Text 3"/>
          <p:cNvSpPr/>
          <p:nvPr/>
        </p:nvSpPr>
        <p:spPr>
          <a:xfrm>
            <a:off x="785813" y="1848445"/>
            <a:ext cx="209549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Croissance du PIB Mondial</a:t>
            </a:r>
            <a:endParaRPr lang="en-US" sz="784" dirty="0"/>
          </a:p>
        </p:txBody>
      </p:sp>
      <p:sp>
        <p:nvSpPr>
          <p:cNvPr id="8" name="Text 4"/>
          <p:cNvSpPr/>
          <p:nvPr/>
        </p:nvSpPr>
        <p:spPr>
          <a:xfrm>
            <a:off x="785813" y="2103834"/>
            <a:ext cx="2095491" cy="42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Impact direct sur l'expansion des marchés de NVIDIA et la demande globale en infrastructure.</a:t>
            </a:r>
            <a:endParaRPr lang="en-US" sz="727" dirty="0"/>
          </a:p>
        </p:txBody>
      </p:sp>
      <p:sp>
        <p:nvSpPr>
          <p:cNvPr id="9" name="Text 5"/>
          <p:cNvSpPr/>
          <p:nvPr/>
        </p:nvSpPr>
        <p:spPr>
          <a:xfrm>
            <a:off x="785813" y="2702430"/>
            <a:ext cx="209549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Taux d'Intérêt (FED)</a:t>
            </a:r>
            <a:endParaRPr lang="en-US" sz="784" dirty="0"/>
          </a:p>
        </p:txBody>
      </p:sp>
      <p:sp>
        <p:nvSpPr>
          <p:cNvPr id="10" name="Text 6"/>
          <p:cNvSpPr/>
          <p:nvPr/>
        </p:nvSpPr>
        <p:spPr>
          <a:xfrm>
            <a:off x="785813" y="2957819"/>
            <a:ext cx="2095491" cy="42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Influence majeure sur la valorisation des actions technologiques et les coûts d'investissement.</a:t>
            </a:r>
            <a:endParaRPr lang="en-US" sz="727" dirty="0"/>
          </a:p>
        </p:txBody>
      </p:sp>
      <p:sp>
        <p:nvSpPr>
          <p:cNvPr id="11" name="Shape 7"/>
          <p:cNvSpPr/>
          <p:nvPr/>
        </p:nvSpPr>
        <p:spPr>
          <a:xfrm>
            <a:off x="3309928" y="1169789"/>
            <a:ext cx="2524116"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2" name="Image 2" descr="preencoded.png"/>
          <p:cNvPicPr>
            <a:picLocks noChangeAspect="1"/>
          </p:cNvPicPr>
          <p:nvPr/>
        </p:nvPicPr>
        <p:blipFill>
          <a:blip r:embed="rId5"/>
          <a:stretch>
            <a:fillRect/>
          </a:stretch>
        </p:blipFill>
        <p:spPr>
          <a:xfrm>
            <a:off x="3524241" y="1484114"/>
            <a:ext cx="157163" cy="157163"/>
          </a:xfrm>
          <a:prstGeom prst="rect">
            <a:avLst/>
          </a:prstGeom>
        </p:spPr>
      </p:pic>
      <p:sp>
        <p:nvSpPr>
          <p:cNvPr id="13" name="Text 8"/>
          <p:cNvSpPr/>
          <p:nvPr/>
        </p:nvSpPr>
        <p:spPr>
          <a:xfrm>
            <a:off x="3788559" y="1455539"/>
            <a:ext cx="65144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Sectoriel</a:t>
            </a:r>
            <a:endParaRPr lang="en-US" sz="1090" dirty="0"/>
          </a:p>
        </p:txBody>
      </p:sp>
      <p:sp>
        <p:nvSpPr>
          <p:cNvPr id="14" name="Text 9"/>
          <p:cNvSpPr/>
          <p:nvPr/>
        </p:nvSpPr>
        <p:spPr>
          <a:xfrm>
            <a:off x="3524241" y="1848445"/>
            <a:ext cx="209549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Indice de Demande AI/GPU</a:t>
            </a:r>
            <a:endParaRPr lang="en-US" sz="784" dirty="0"/>
          </a:p>
        </p:txBody>
      </p:sp>
      <p:sp>
        <p:nvSpPr>
          <p:cNvPr id="15" name="Text 10"/>
          <p:cNvSpPr/>
          <p:nvPr/>
        </p:nvSpPr>
        <p:spPr>
          <a:xfrm>
            <a:off x="3524241" y="2103834"/>
            <a:ext cx="2095491" cy="42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Indicateur cœur mesurant l'adoption de l'IA générative et le besoin en puissance de calcul.</a:t>
            </a:r>
            <a:endParaRPr lang="en-US" sz="727" dirty="0"/>
          </a:p>
        </p:txBody>
      </p:sp>
      <p:sp>
        <p:nvSpPr>
          <p:cNvPr id="16" name="Text 11"/>
          <p:cNvSpPr/>
          <p:nvPr/>
        </p:nvSpPr>
        <p:spPr>
          <a:xfrm>
            <a:off x="3524241" y="2702430"/>
            <a:ext cx="209549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Risque Géopolitique</a:t>
            </a:r>
            <a:endParaRPr lang="en-US" sz="784" dirty="0"/>
          </a:p>
        </p:txBody>
      </p:sp>
      <p:sp>
        <p:nvSpPr>
          <p:cNvPr id="17" name="Text 12"/>
          <p:cNvSpPr/>
          <p:nvPr/>
        </p:nvSpPr>
        <p:spPr>
          <a:xfrm>
            <a:off x="3524241" y="2957819"/>
            <a:ext cx="2095491" cy="28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Suivi des tensions USA-Chine et leur impact potentiel sur la chaîne d'approvisionnement.</a:t>
            </a:r>
            <a:endParaRPr lang="en-US" sz="727" dirty="0"/>
          </a:p>
        </p:txBody>
      </p:sp>
      <p:sp>
        <p:nvSpPr>
          <p:cNvPr id="18" name="Shape 13"/>
          <p:cNvSpPr/>
          <p:nvPr/>
        </p:nvSpPr>
        <p:spPr>
          <a:xfrm>
            <a:off x="6048356" y="1169789"/>
            <a:ext cx="2524144" cy="3300413"/>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9" name="Image 3" descr="preencoded.png"/>
          <p:cNvPicPr>
            <a:picLocks noChangeAspect="1"/>
          </p:cNvPicPr>
          <p:nvPr/>
        </p:nvPicPr>
        <p:blipFill>
          <a:blip r:embed="rId6"/>
          <a:stretch>
            <a:fillRect/>
          </a:stretch>
        </p:blipFill>
        <p:spPr>
          <a:xfrm>
            <a:off x="6262669" y="1484114"/>
            <a:ext cx="176808" cy="157163"/>
          </a:xfrm>
          <a:prstGeom prst="rect">
            <a:avLst/>
          </a:prstGeom>
        </p:spPr>
      </p:pic>
      <p:sp>
        <p:nvSpPr>
          <p:cNvPr id="20" name="Text 14"/>
          <p:cNvSpPr/>
          <p:nvPr/>
        </p:nvSpPr>
        <p:spPr>
          <a:xfrm>
            <a:off x="6546633" y="1455539"/>
            <a:ext cx="1162534"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Microéconomie</a:t>
            </a:r>
            <a:endParaRPr lang="en-US" sz="1090" dirty="0"/>
          </a:p>
        </p:txBody>
      </p:sp>
      <p:sp>
        <p:nvSpPr>
          <p:cNvPr id="21" name="Text 15"/>
          <p:cNvSpPr/>
          <p:nvPr/>
        </p:nvSpPr>
        <p:spPr>
          <a:xfrm>
            <a:off x="6262669" y="1848445"/>
            <a:ext cx="2095519"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Revenus Data Center</a:t>
            </a:r>
            <a:endParaRPr lang="en-US" sz="784" dirty="0"/>
          </a:p>
        </p:txBody>
      </p:sp>
      <p:sp>
        <p:nvSpPr>
          <p:cNvPr id="22" name="Text 16"/>
          <p:cNvSpPr/>
          <p:nvPr/>
        </p:nvSpPr>
        <p:spPr>
          <a:xfrm>
            <a:off x="6262669" y="2103834"/>
            <a:ext cx="2095519" cy="28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Le moteur de croissance principal représentant 78% du chiffre d'affaires total.</a:t>
            </a:r>
            <a:endParaRPr lang="en-US" sz="727" dirty="0"/>
          </a:p>
        </p:txBody>
      </p:sp>
      <p:sp>
        <p:nvSpPr>
          <p:cNvPr id="23" name="Shape 17"/>
          <p:cNvSpPr/>
          <p:nvPr/>
        </p:nvSpPr>
        <p:spPr>
          <a:xfrm>
            <a:off x="6262669" y="2526711"/>
            <a:ext cx="2095519" cy="262533"/>
          </a:xfrm>
          <a:prstGeom prst="rect">
            <a:avLst/>
          </a:prstGeom>
          <a:solidFill>
            <a:srgbClr val="76B900">
              <a:alpha val="10000"/>
            </a:srgbClr>
          </a:solidFill>
          <a:ln/>
        </p:spPr>
        <p:txBody>
          <a:bodyPr/>
          <a:lstStyle/>
          <a:p>
            <a:endParaRPr lang="fr-FR"/>
          </a:p>
        </p:txBody>
      </p:sp>
      <p:sp>
        <p:nvSpPr>
          <p:cNvPr id="24" name="Shape 18"/>
          <p:cNvSpPr/>
          <p:nvPr/>
        </p:nvSpPr>
        <p:spPr>
          <a:xfrm>
            <a:off x="6262669" y="2526711"/>
            <a:ext cx="28575" cy="262533"/>
          </a:xfrm>
          <a:prstGeom prst="rect">
            <a:avLst/>
          </a:prstGeom>
          <a:solidFill>
            <a:srgbClr val="76B900"/>
          </a:solidFill>
          <a:ln/>
        </p:spPr>
        <p:txBody>
          <a:bodyPr/>
          <a:lstStyle/>
          <a:p>
            <a:endParaRPr lang="fr-FR"/>
          </a:p>
        </p:txBody>
      </p:sp>
      <p:sp>
        <p:nvSpPr>
          <p:cNvPr id="25" name="Text 19"/>
          <p:cNvSpPr/>
          <p:nvPr/>
        </p:nvSpPr>
        <p:spPr>
          <a:xfrm>
            <a:off x="6369825" y="2649941"/>
            <a:ext cx="1483305"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76B900"/>
                </a:solidFill>
              </a:rPr>
              <a:t>Variable Prioritaire : 78% du CA</a:t>
            </a:r>
            <a:endParaRPr lang="en-US" sz="683" dirty="0"/>
          </a:p>
        </p:txBody>
      </p:sp>
      <p:sp>
        <p:nvSpPr>
          <p:cNvPr id="26" name="Text 20"/>
          <p:cNvSpPr/>
          <p:nvPr/>
        </p:nvSpPr>
        <p:spPr>
          <a:xfrm>
            <a:off x="6262669" y="2967837"/>
            <a:ext cx="2095519"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Segments Gaming &amp; ProViz</a:t>
            </a:r>
            <a:endParaRPr lang="en-US" sz="784" dirty="0"/>
          </a:p>
        </p:txBody>
      </p:sp>
      <p:sp>
        <p:nvSpPr>
          <p:cNvPr id="27" name="Text 21"/>
          <p:cNvSpPr/>
          <p:nvPr/>
        </p:nvSpPr>
        <p:spPr>
          <a:xfrm>
            <a:off x="6262669" y="3223227"/>
            <a:ext cx="2095519" cy="280002"/>
          </a:xfrm>
          <a:prstGeom prst="rect">
            <a:avLst/>
          </a:prstGeom>
          <a:noFill/>
          <a:ln/>
        </p:spPr>
        <p:txBody>
          <a:bodyPr wrap="square" lIns="0" tIns="0" rIns="0" bIns="0" rtlCol="0" anchor="t">
            <a:spAutoFit/>
          </a:bodyPr>
          <a:lstStyle/>
          <a:p>
            <a:pPr marL="0" indent="0" algn="l">
              <a:lnSpc>
                <a:spcPts val="1100"/>
              </a:lnSpc>
              <a:buNone/>
            </a:pPr>
            <a:r>
              <a:rPr lang="en-US" sz="727" dirty="0">
                <a:solidFill>
                  <a:srgbClr val="E0E0E0"/>
                </a:solidFill>
              </a:rPr>
              <a:t>Indicateurs secondaires pour une vision complète de la diversification des revenus.</a:t>
            </a:r>
            <a:endParaRPr lang="en-US" sz="72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Design UI/UX et Identité de Marque</a:t>
            </a:r>
            <a:endParaRPr lang="en-US" sz="1704" dirty="0"/>
          </a:p>
        </p:txBody>
      </p:sp>
      <p:sp>
        <p:nvSpPr>
          <p:cNvPr id="4" name="Shape 1"/>
          <p:cNvSpPr/>
          <p:nvPr/>
        </p:nvSpPr>
        <p:spPr>
          <a:xfrm>
            <a:off x="571500" y="1169789"/>
            <a:ext cx="3441976" cy="3300413"/>
          </a:xfrm>
          <a:prstGeom prst="rect">
            <a:avLst/>
          </a:prstGeom>
          <a:solidFill>
            <a:srgbClr val="FFFFFF">
              <a:alpha val="3000"/>
            </a:srgbClr>
          </a:solidFill>
          <a:ln w="9144">
            <a:solidFill>
              <a:srgbClr val="FFFFFF">
                <a:alpha val="10000"/>
              </a:srgbClr>
            </a:solidFill>
            <a:prstDash val="solid"/>
          </a:ln>
        </p:spPr>
        <p:txBody>
          <a:bodyPr/>
          <a:lstStyle/>
          <a:p>
            <a:endParaRPr lang="fr-FR"/>
          </a:p>
        </p:txBody>
      </p:sp>
      <p:sp>
        <p:nvSpPr>
          <p:cNvPr id="5" name="Text 2"/>
          <p:cNvSpPr/>
          <p:nvPr/>
        </p:nvSpPr>
        <p:spPr>
          <a:xfrm>
            <a:off x="857250" y="1455539"/>
            <a:ext cx="2870476"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Palette de Couleurs Officielle</a:t>
            </a:r>
            <a:endParaRPr lang="en-US" sz="1090" dirty="0"/>
          </a:p>
        </p:txBody>
      </p:sp>
      <p:sp>
        <p:nvSpPr>
          <p:cNvPr id="6" name="Text 3"/>
          <p:cNvSpPr/>
          <p:nvPr/>
        </p:nvSpPr>
        <p:spPr>
          <a:xfrm>
            <a:off x="1371600" y="1914525"/>
            <a:ext cx="653932"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Vert NVIDIA</a:t>
            </a:r>
            <a:endParaRPr lang="en-US" sz="784" dirty="0"/>
          </a:p>
        </p:txBody>
      </p:sp>
      <p:sp>
        <p:nvSpPr>
          <p:cNvPr id="7" name="Text 4"/>
          <p:cNvSpPr/>
          <p:nvPr/>
        </p:nvSpPr>
        <p:spPr>
          <a:xfrm>
            <a:off x="1371600" y="2069902"/>
            <a:ext cx="475031" cy="155377"/>
          </a:xfrm>
          <a:prstGeom prst="rect">
            <a:avLst/>
          </a:prstGeom>
          <a:noFill/>
          <a:ln/>
        </p:spPr>
        <p:txBody>
          <a:bodyPr wrap="none" lIns="0" tIns="0" rIns="0" bIns="0" rtlCol="0" anchor="t">
            <a:spAutoFit/>
          </a:bodyPr>
          <a:lstStyle/>
          <a:p>
            <a:pPr marL="0" indent="0" algn="l">
              <a:lnSpc>
                <a:spcPts val="1100"/>
              </a:lnSpc>
              <a:buNone/>
            </a:pPr>
            <a:r>
              <a:rPr lang="en-US" sz="834" dirty="0">
                <a:solidFill>
                  <a:srgbClr val="FFFFFF">
                    <a:alpha val="60000"/>
                  </a:srgbClr>
                </a:solidFill>
              </a:rPr>
              <a:t>#76B900</a:t>
            </a:r>
            <a:endParaRPr lang="en-US" sz="834" dirty="0"/>
          </a:p>
        </p:txBody>
      </p:sp>
      <p:sp>
        <p:nvSpPr>
          <p:cNvPr id="8" name="Text 5"/>
          <p:cNvSpPr/>
          <p:nvPr/>
        </p:nvSpPr>
        <p:spPr>
          <a:xfrm>
            <a:off x="1371600" y="2393156"/>
            <a:ext cx="70684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Noir Profond</a:t>
            </a:r>
            <a:endParaRPr lang="en-US" sz="784" dirty="0"/>
          </a:p>
        </p:txBody>
      </p:sp>
      <p:sp>
        <p:nvSpPr>
          <p:cNvPr id="9" name="Text 6"/>
          <p:cNvSpPr/>
          <p:nvPr/>
        </p:nvSpPr>
        <p:spPr>
          <a:xfrm>
            <a:off x="1371600" y="2548533"/>
            <a:ext cx="466130" cy="155377"/>
          </a:xfrm>
          <a:prstGeom prst="rect">
            <a:avLst/>
          </a:prstGeom>
          <a:noFill/>
          <a:ln/>
        </p:spPr>
        <p:txBody>
          <a:bodyPr wrap="none" lIns="0" tIns="0" rIns="0" bIns="0" rtlCol="0" anchor="t">
            <a:spAutoFit/>
          </a:bodyPr>
          <a:lstStyle/>
          <a:p>
            <a:pPr marL="0" indent="0" algn="l">
              <a:lnSpc>
                <a:spcPts val="1100"/>
              </a:lnSpc>
              <a:buNone/>
            </a:pPr>
            <a:r>
              <a:rPr lang="en-US" sz="834" dirty="0">
                <a:solidFill>
                  <a:srgbClr val="FFFFFF">
                    <a:alpha val="60000"/>
                  </a:srgbClr>
                </a:solidFill>
              </a:rPr>
              <a:t>#000000</a:t>
            </a:r>
            <a:endParaRPr lang="en-US" sz="834" dirty="0"/>
          </a:p>
        </p:txBody>
      </p:sp>
      <p:sp>
        <p:nvSpPr>
          <p:cNvPr id="10" name="Text 7"/>
          <p:cNvSpPr/>
          <p:nvPr/>
        </p:nvSpPr>
        <p:spPr>
          <a:xfrm>
            <a:off x="1371600" y="2871788"/>
            <a:ext cx="818517"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Gris Anthracite</a:t>
            </a:r>
            <a:endParaRPr lang="en-US" sz="784" dirty="0"/>
          </a:p>
        </p:txBody>
      </p:sp>
      <p:sp>
        <p:nvSpPr>
          <p:cNvPr id="11" name="Text 8"/>
          <p:cNvSpPr/>
          <p:nvPr/>
        </p:nvSpPr>
        <p:spPr>
          <a:xfrm>
            <a:off x="1371600" y="3027164"/>
            <a:ext cx="489096" cy="155377"/>
          </a:xfrm>
          <a:prstGeom prst="rect">
            <a:avLst/>
          </a:prstGeom>
          <a:noFill/>
          <a:ln/>
        </p:spPr>
        <p:txBody>
          <a:bodyPr wrap="none" lIns="0" tIns="0" rIns="0" bIns="0" rtlCol="0" anchor="t">
            <a:spAutoFit/>
          </a:bodyPr>
          <a:lstStyle/>
          <a:p>
            <a:pPr marL="0" indent="0" algn="l">
              <a:lnSpc>
                <a:spcPts val="1100"/>
              </a:lnSpc>
              <a:buNone/>
            </a:pPr>
            <a:r>
              <a:rPr lang="en-US" sz="834" dirty="0">
                <a:solidFill>
                  <a:srgbClr val="FFFFFF">
                    <a:alpha val="60000"/>
                  </a:srgbClr>
                </a:solidFill>
              </a:rPr>
              <a:t>#1A1A1A</a:t>
            </a:r>
            <a:endParaRPr lang="en-US" sz="834" dirty="0"/>
          </a:p>
        </p:txBody>
      </p:sp>
      <p:sp>
        <p:nvSpPr>
          <p:cNvPr id="12" name="Text 9"/>
          <p:cNvSpPr/>
          <p:nvPr/>
        </p:nvSpPr>
        <p:spPr>
          <a:xfrm>
            <a:off x="1371600" y="3350419"/>
            <a:ext cx="519959"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FFFFFF"/>
                </a:solidFill>
              </a:rPr>
              <a:t>Blanc Pur</a:t>
            </a:r>
            <a:endParaRPr lang="en-US" sz="784" dirty="0"/>
          </a:p>
        </p:txBody>
      </p:sp>
      <p:sp>
        <p:nvSpPr>
          <p:cNvPr id="13" name="Text 10"/>
          <p:cNvSpPr/>
          <p:nvPr/>
        </p:nvSpPr>
        <p:spPr>
          <a:xfrm>
            <a:off x="1371600" y="3505795"/>
            <a:ext cx="429769" cy="155377"/>
          </a:xfrm>
          <a:prstGeom prst="rect">
            <a:avLst/>
          </a:prstGeom>
          <a:noFill/>
          <a:ln/>
        </p:spPr>
        <p:txBody>
          <a:bodyPr wrap="none" lIns="0" tIns="0" rIns="0" bIns="0" rtlCol="0" anchor="t">
            <a:spAutoFit/>
          </a:bodyPr>
          <a:lstStyle/>
          <a:p>
            <a:pPr marL="0" indent="0" algn="l">
              <a:lnSpc>
                <a:spcPts val="1100"/>
              </a:lnSpc>
              <a:buNone/>
            </a:pPr>
            <a:r>
              <a:rPr lang="en-US" sz="834" dirty="0">
                <a:solidFill>
                  <a:srgbClr val="FFFFFF">
                    <a:alpha val="60000"/>
                  </a:srgbClr>
                </a:solidFill>
              </a:rPr>
              <a:t>#FFFFFF</a:t>
            </a:r>
            <a:endParaRPr lang="en-US" sz="834" dirty="0"/>
          </a:p>
        </p:txBody>
      </p:sp>
      <p:sp>
        <p:nvSpPr>
          <p:cNvPr id="14" name="Text 11"/>
          <p:cNvSpPr/>
          <p:nvPr/>
        </p:nvSpPr>
        <p:spPr>
          <a:xfrm>
            <a:off x="4442101" y="1169789"/>
            <a:ext cx="4130399"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76B900"/>
                </a:solidFill>
              </a:rPr>
              <a:t>Principes de Conception</a:t>
            </a:r>
            <a:endParaRPr lang="en-US" sz="1090" dirty="0"/>
          </a:p>
        </p:txBody>
      </p:sp>
      <p:pic>
        <p:nvPicPr>
          <p:cNvPr id="15" name="Image 1" descr="preencoded.png"/>
          <p:cNvPicPr>
            <a:picLocks noChangeAspect="1"/>
          </p:cNvPicPr>
          <p:nvPr/>
        </p:nvPicPr>
        <p:blipFill>
          <a:blip r:embed="rId4"/>
          <a:stretch>
            <a:fillRect/>
          </a:stretch>
        </p:blipFill>
        <p:spPr>
          <a:xfrm>
            <a:off x="4442101" y="1669852"/>
            <a:ext cx="1958029" cy="200025"/>
          </a:xfrm>
          <a:prstGeom prst="rect">
            <a:avLst/>
          </a:prstGeom>
        </p:spPr>
      </p:pic>
      <p:sp>
        <p:nvSpPr>
          <p:cNvPr id="16" name="Text 12"/>
          <p:cNvSpPr/>
          <p:nvPr/>
        </p:nvSpPr>
        <p:spPr>
          <a:xfrm>
            <a:off x="4442101" y="1941314"/>
            <a:ext cx="1958029"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Glassmorphism</a:t>
            </a:r>
            <a:endParaRPr lang="en-US" sz="885" dirty="0"/>
          </a:p>
        </p:txBody>
      </p:sp>
      <p:sp>
        <p:nvSpPr>
          <p:cNvPr id="17" name="Text 13"/>
          <p:cNvSpPr/>
          <p:nvPr/>
        </p:nvSpPr>
        <p:spPr>
          <a:xfrm>
            <a:off x="4442101" y="2287786"/>
            <a:ext cx="1958029"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Utilisation de flous d'arrière-plan et de bordures légères pour créer de la profondeur.</a:t>
            </a:r>
            <a:endParaRPr lang="en-US" sz="727" dirty="0"/>
          </a:p>
        </p:txBody>
      </p:sp>
      <p:pic>
        <p:nvPicPr>
          <p:cNvPr id="18" name="Image 2" descr="preencoded.png"/>
          <p:cNvPicPr>
            <a:picLocks noChangeAspect="1"/>
          </p:cNvPicPr>
          <p:nvPr/>
        </p:nvPicPr>
        <p:blipFill>
          <a:blip r:embed="rId5"/>
          <a:stretch>
            <a:fillRect/>
          </a:stretch>
        </p:blipFill>
        <p:spPr>
          <a:xfrm>
            <a:off x="6614443" y="1669852"/>
            <a:ext cx="1958057" cy="200025"/>
          </a:xfrm>
          <a:prstGeom prst="rect">
            <a:avLst/>
          </a:prstGeom>
        </p:spPr>
      </p:pic>
      <p:sp>
        <p:nvSpPr>
          <p:cNvPr id="19" name="Text 14"/>
          <p:cNvSpPr/>
          <p:nvPr/>
        </p:nvSpPr>
        <p:spPr>
          <a:xfrm>
            <a:off x="6614443" y="1941314"/>
            <a:ext cx="1958057"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Dark Mode</a:t>
            </a:r>
            <a:endParaRPr lang="en-US" sz="885" dirty="0"/>
          </a:p>
        </p:txBody>
      </p:sp>
      <p:sp>
        <p:nvSpPr>
          <p:cNvPr id="20" name="Text 15"/>
          <p:cNvSpPr/>
          <p:nvPr/>
        </p:nvSpPr>
        <p:spPr>
          <a:xfrm>
            <a:off x="6614443" y="2287786"/>
            <a:ext cx="1958057"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Thème sombre natif pour réduire la fatigue oculaire et accentuer les données.</a:t>
            </a:r>
            <a:endParaRPr lang="en-US" sz="727" dirty="0"/>
          </a:p>
        </p:txBody>
      </p:sp>
      <p:pic>
        <p:nvPicPr>
          <p:cNvPr id="21" name="Image 3" descr="preencoded.png"/>
          <p:cNvPicPr>
            <a:picLocks noChangeAspect="1"/>
          </p:cNvPicPr>
          <p:nvPr/>
        </p:nvPicPr>
        <p:blipFill>
          <a:blip r:embed="rId6"/>
          <a:stretch>
            <a:fillRect/>
          </a:stretch>
        </p:blipFill>
        <p:spPr>
          <a:xfrm>
            <a:off x="4442101" y="3052167"/>
            <a:ext cx="1958029" cy="200025"/>
          </a:xfrm>
          <a:prstGeom prst="rect">
            <a:avLst/>
          </a:prstGeom>
        </p:spPr>
      </p:pic>
      <p:sp>
        <p:nvSpPr>
          <p:cNvPr id="22" name="Text 16"/>
          <p:cNvSpPr/>
          <p:nvPr/>
        </p:nvSpPr>
        <p:spPr>
          <a:xfrm>
            <a:off x="4442101" y="3323630"/>
            <a:ext cx="1958029"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Responsivité</a:t>
            </a:r>
            <a:endParaRPr lang="en-US" sz="885" dirty="0"/>
          </a:p>
        </p:txBody>
      </p:sp>
      <p:sp>
        <p:nvSpPr>
          <p:cNvPr id="23" name="Text 17"/>
          <p:cNvSpPr/>
          <p:nvPr/>
        </p:nvSpPr>
        <p:spPr>
          <a:xfrm>
            <a:off x="4442101" y="3670102"/>
            <a:ext cx="1958029"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Adaptation fluide sur tous les écrans (Mobile, Tablette, Desktop).</a:t>
            </a:r>
            <a:endParaRPr lang="en-US" sz="727" dirty="0"/>
          </a:p>
        </p:txBody>
      </p:sp>
      <p:pic>
        <p:nvPicPr>
          <p:cNvPr id="24" name="Image 4" descr="preencoded.png"/>
          <p:cNvPicPr>
            <a:picLocks noChangeAspect="1"/>
          </p:cNvPicPr>
          <p:nvPr/>
        </p:nvPicPr>
        <p:blipFill>
          <a:blip r:embed="rId7"/>
          <a:stretch>
            <a:fillRect/>
          </a:stretch>
        </p:blipFill>
        <p:spPr>
          <a:xfrm>
            <a:off x="6614443" y="3052167"/>
            <a:ext cx="1958057" cy="200025"/>
          </a:xfrm>
          <a:prstGeom prst="rect">
            <a:avLst/>
          </a:prstGeom>
        </p:spPr>
      </p:pic>
      <p:sp>
        <p:nvSpPr>
          <p:cNvPr id="25" name="Text 18"/>
          <p:cNvSpPr/>
          <p:nvPr/>
        </p:nvSpPr>
        <p:spPr>
          <a:xfrm>
            <a:off x="6614443" y="3323630"/>
            <a:ext cx="1958057"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Micro-interactions</a:t>
            </a:r>
            <a:endParaRPr lang="en-US" sz="885" dirty="0"/>
          </a:p>
        </p:txBody>
      </p:sp>
      <p:sp>
        <p:nvSpPr>
          <p:cNvPr id="26" name="Text 19"/>
          <p:cNvSpPr/>
          <p:nvPr/>
        </p:nvSpPr>
        <p:spPr>
          <a:xfrm>
            <a:off x="6614443" y="3670102"/>
            <a:ext cx="1958057"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E0E0E0"/>
                </a:solidFill>
              </a:rPr>
              <a:t>Feedback visuel immédiat via des animations subtiles et des états de chargement.</a:t>
            </a:r>
            <a:endParaRPr lang="en-US" sz="72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Visualisations de Données Interactives</a:t>
            </a:r>
            <a:endParaRPr lang="en-US" sz="1704" dirty="0"/>
          </a:p>
        </p:txBody>
      </p:sp>
      <p:sp>
        <p:nvSpPr>
          <p:cNvPr id="4" name="Shape 1"/>
          <p:cNvSpPr/>
          <p:nvPr/>
        </p:nvSpPr>
        <p:spPr>
          <a:xfrm>
            <a:off x="571500" y="1169789"/>
            <a:ext cx="2586038" cy="3171825"/>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1714500" y="1455539"/>
            <a:ext cx="285750" cy="285750"/>
          </a:xfrm>
          <a:prstGeom prst="rect">
            <a:avLst/>
          </a:prstGeom>
        </p:spPr>
      </p:pic>
      <p:sp>
        <p:nvSpPr>
          <p:cNvPr id="6" name="Text 2"/>
          <p:cNvSpPr/>
          <p:nvPr/>
        </p:nvSpPr>
        <p:spPr>
          <a:xfrm>
            <a:off x="785813" y="1884164"/>
            <a:ext cx="2143125"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Recharts &amp; Chart.js</a:t>
            </a:r>
            <a:endParaRPr lang="en-US" sz="1090" dirty="0"/>
          </a:p>
        </p:txBody>
      </p:sp>
      <p:sp>
        <p:nvSpPr>
          <p:cNvPr id="7" name="Text 3"/>
          <p:cNvSpPr/>
          <p:nvPr/>
        </p:nvSpPr>
        <p:spPr>
          <a:xfrm>
            <a:off x="785813" y="2212777"/>
            <a:ext cx="2143125" cy="68580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E0E0E0"/>
                </a:solidFill>
              </a:rPr>
              <a:t>Composants React natifs pour des graphiques légers, responsifs et parfaitement intégrés à l'interface utilisateur.</a:t>
            </a:r>
            <a:endParaRPr lang="en-US" sz="834" dirty="0"/>
          </a:p>
        </p:txBody>
      </p:sp>
      <p:pic>
        <p:nvPicPr>
          <p:cNvPr id="8" name="Image 2" descr="preencoded.png"/>
          <p:cNvPicPr>
            <a:picLocks noChangeAspect="1"/>
          </p:cNvPicPr>
          <p:nvPr/>
        </p:nvPicPr>
        <p:blipFill>
          <a:blip r:embed="rId5"/>
          <a:stretch>
            <a:fillRect/>
          </a:stretch>
        </p:blipFill>
        <p:spPr>
          <a:xfrm>
            <a:off x="785813" y="3041452"/>
            <a:ext cx="2143125" cy="1285875"/>
          </a:xfrm>
          <a:prstGeom prst="rect">
            <a:avLst/>
          </a:prstGeom>
        </p:spPr>
      </p:pic>
      <p:sp>
        <p:nvSpPr>
          <p:cNvPr id="9" name="Shape 4"/>
          <p:cNvSpPr/>
          <p:nvPr/>
        </p:nvSpPr>
        <p:spPr>
          <a:xfrm>
            <a:off x="3357563" y="1169789"/>
            <a:ext cx="2500313" cy="3157538"/>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0" name="Image 3" descr="preencoded.png"/>
          <p:cNvPicPr>
            <a:picLocks noChangeAspect="1"/>
          </p:cNvPicPr>
          <p:nvPr/>
        </p:nvPicPr>
        <p:blipFill>
          <a:blip r:embed="rId6"/>
          <a:stretch>
            <a:fillRect/>
          </a:stretch>
        </p:blipFill>
        <p:spPr>
          <a:xfrm>
            <a:off x="4446984" y="1455539"/>
            <a:ext cx="321469" cy="285750"/>
          </a:xfrm>
          <a:prstGeom prst="rect">
            <a:avLst/>
          </a:prstGeom>
        </p:spPr>
      </p:pic>
      <p:sp>
        <p:nvSpPr>
          <p:cNvPr id="11" name="Text 5"/>
          <p:cNvSpPr/>
          <p:nvPr/>
        </p:nvSpPr>
        <p:spPr>
          <a:xfrm>
            <a:off x="3571875" y="1884164"/>
            <a:ext cx="2071688"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Plotly.js</a:t>
            </a:r>
            <a:endParaRPr lang="en-US" sz="1090" dirty="0"/>
          </a:p>
        </p:txBody>
      </p:sp>
      <p:sp>
        <p:nvSpPr>
          <p:cNvPr id="12" name="Text 6"/>
          <p:cNvSpPr/>
          <p:nvPr/>
        </p:nvSpPr>
        <p:spPr>
          <a:xfrm>
            <a:off x="3571875" y="2212777"/>
            <a:ext cx="2071688" cy="68580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E0E0E0"/>
                </a:solidFill>
              </a:rPr>
              <a:t>Utilisé pour les analyses complexes nécessitant une interactivité avancée (zoom, filtres dynamiques, export image).</a:t>
            </a:r>
            <a:endParaRPr lang="en-US" sz="834" dirty="0"/>
          </a:p>
        </p:txBody>
      </p:sp>
      <p:sp>
        <p:nvSpPr>
          <p:cNvPr id="13" name="Text 7"/>
          <p:cNvSpPr/>
          <p:nvPr/>
        </p:nvSpPr>
        <p:spPr>
          <a:xfrm>
            <a:off x="3714750" y="3112889"/>
            <a:ext cx="192881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E0E0E0"/>
                </a:solidFill>
              </a:rPr>
              <a:t>Graphiques multi-axes</a:t>
            </a:r>
            <a:endParaRPr lang="en-US" sz="727" dirty="0"/>
          </a:p>
        </p:txBody>
      </p:sp>
      <p:sp>
        <p:nvSpPr>
          <p:cNvPr id="14" name="Text 8"/>
          <p:cNvSpPr/>
          <p:nvPr/>
        </p:nvSpPr>
        <p:spPr>
          <a:xfrm>
            <a:off x="3714750" y="3248620"/>
            <a:ext cx="192881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E0E0E0"/>
                </a:solidFill>
              </a:rPr>
              <a:t>Analyses de corrélation</a:t>
            </a:r>
            <a:endParaRPr lang="en-US" sz="727" dirty="0"/>
          </a:p>
        </p:txBody>
      </p:sp>
      <p:sp>
        <p:nvSpPr>
          <p:cNvPr id="15" name="Text 9"/>
          <p:cNvSpPr/>
          <p:nvPr/>
        </p:nvSpPr>
        <p:spPr>
          <a:xfrm>
            <a:off x="3714750" y="3384352"/>
            <a:ext cx="192881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E0E0E0"/>
                </a:solidFill>
              </a:rPr>
              <a:t>Heatmaps de performance</a:t>
            </a:r>
            <a:endParaRPr lang="en-US" sz="727" dirty="0"/>
          </a:p>
        </p:txBody>
      </p:sp>
      <p:sp>
        <p:nvSpPr>
          <p:cNvPr id="16" name="Shape 10"/>
          <p:cNvSpPr/>
          <p:nvPr/>
        </p:nvSpPr>
        <p:spPr>
          <a:xfrm>
            <a:off x="6072188" y="1169789"/>
            <a:ext cx="2500313" cy="3157538"/>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7" name="Image 4" descr="preencoded.png"/>
          <p:cNvPicPr>
            <a:picLocks noChangeAspect="1"/>
          </p:cNvPicPr>
          <p:nvPr/>
        </p:nvPicPr>
        <p:blipFill>
          <a:blip r:embed="rId7"/>
          <a:stretch>
            <a:fillRect/>
          </a:stretch>
        </p:blipFill>
        <p:spPr>
          <a:xfrm>
            <a:off x="7179469" y="1455539"/>
            <a:ext cx="285750" cy="285750"/>
          </a:xfrm>
          <a:prstGeom prst="rect">
            <a:avLst/>
          </a:prstGeom>
        </p:spPr>
      </p:pic>
      <p:sp>
        <p:nvSpPr>
          <p:cNvPr id="18" name="Text 11"/>
          <p:cNvSpPr/>
          <p:nvPr/>
        </p:nvSpPr>
        <p:spPr>
          <a:xfrm>
            <a:off x="6286500" y="1884164"/>
            <a:ext cx="2071688"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FFFFFF"/>
                </a:solidFill>
              </a:rPr>
              <a:t>Mapbox / Leaflet</a:t>
            </a:r>
            <a:endParaRPr lang="en-US" sz="1090" dirty="0"/>
          </a:p>
        </p:txBody>
      </p:sp>
      <p:sp>
        <p:nvSpPr>
          <p:cNvPr id="19" name="Text 12"/>
          <p:cNvSpPr/>
          <p:nvPr/>
        </p:nvSpPr>
        <p:spPr>
          <a:xfrm>
            <a:off x="6286500" y="2212777"/>
            <a:ext cx="2071688" cy="51435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E0E0E0"/>
                </a:solidFill>
              </a:rPr>
              <a:t>Visualisation géographique des revenus mondiaux et des risques géopolitiques par région stratégique.</a:t>
            </a:r>
            <a:endParaRPr lang="en-US" sz="834" dirty="0"/>
          </a:p>
        </p:txBody>
      </p:sp>
      <p:sp>
        <p:nvSpPr>
          <p:cNvPr id="20" name="Shape 13"/>
          <p:cNvSpPr/>
          <p:nvPr/>
        </p:nvSpPr>
        <p:spPr>
          <a:xfrm>
            <a:off x="6286500" y="2870002"/>
            <a:ext cx="2071688" cy="871538"/>
          </a:xfrm>
          <a:prstGeom prst="rect">
            <a:avLst/>
          </a:prstGeom>
          <a:solidFill>
            <a:srgbClr val="76B900">
              <a:alpha val="10000"/>
            </a:srgbClr>
          </a:solidFill>
          <a:ln w="9144">
            <a:solidFill>
              <a:srgbClr val="76B900"/>
            </a:solidFill>
            <a:prstDash val="dash"/>
          </a:ln>
        </p:spPr>
        <p:txBody>
          <a:bodyPr/>
          <a:lstStyle/>
          <a:p>
            <a:endParaRPr lang="fr-FR"/>
          </a:p>
        </p:txBody>
      </p:sp>
      <p:sp>
        <p:nvSpPr>
          <p:cNvPr id="21" name="Text 14"/>
          <p:cNvSpPr/>
          <p:nvPr/>
        </p:nvSpPr>
        <p:spPr>
          <a:xfrm>
            <a:off x="6749114" y="3302198"/>
            <a:ext cx="1146460" cy="135731"/>
          </a:xfrm>
          <a:prstGeom prst="rect">
            <a:avLst/>
          </a:prstGeom>
          <a:noFill/>
          <a:ln/>
        </p:spPr>
        <p:txBody>
          <a:bodyPr wrap="none" lIns="0" tIns="0" rIns="0" bIns="0" rtlCol="0" anchor="t">
            <a:spAutoFit/>
          </a:bodyPr>
          <a:lstStyle/>
          <a:p>
            <a:pPr marL="0" indent="0" algn="ctr">
              <a:lnSpc>
                <a:spcPts val="900"/>
              </a:lnSpc>
              <a:buNone/>
            </a:pPr>
            <a:r>
              <a:rPr lang="en-US" sz="727" dirty="0">
                <a:solidFill>
                  <a:srgbClr val="76B900"/>
                </a:solidFill>
              </a:rPr>
              <a:t>Cartographie Interactive</a:t>
            </a:r>
            <a:endParaRPr lang="en-US" sz="727" dirty="0"/>
          </a:p>
        </p:txBody>
      </p:sp>
      <p:sp>
        <p:nvSpPr>
          <p:cNvPr id="22" name="Text 15"/>
          <p:cNvSpPr/>
          <p:nvPr/>
        </p:nvSpPr>
        <p:spPr>
          <a:xfrm>
            <a:off x="0" y="4327327"/>
            <a:ext cx="9144000" cy="421481"/>
          </a:xfrm>
          <a:prstGeom prst="rect">
            <a:avLst/>
          </a:prstGeom>
          <a:noFill/>
          <a:ln/>
        </p:spPr>
        <p:txBody>
          <a:bodyPr wrap="square" lIns="680339" tIns="340233" rIns="0" bIns="0" rtlCol="0" anchor="t">
            <a:spAutoFit/>
          </a:bodyPr>
          <a:lstStyle/>
          <a:p>
            <a:pPr marL="0" indent="0" algn="l">
              <a:lnSpc>
                <a:spcPts val="900"/>
              </a:lnSpc>
              <a:buNone/>
            </a:pPr>
            <a:r>
              <a:rPr lang="en-US" sz="727" i="1" dirty="0">
                <a:solidFill>
                  <a:srgbClr val="4D4D4D"/>
                </a:solidFill>
              </a:rPr>
              <a:t>* Toutes les visualisations supportent le survol (tooltips) et la sélection de plages temporelles (1M, 3M, 1Y, ALL).</a:t>
            </a:r>
            <a:endParaRPr lang="en-US" sz="72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312539"/>
          </a:xfrm>
          <a:prstGeom prst="rect">
            <a:avLst/>
          </a:prstGeom>
          <a:noFill/>
          <a:ln/>
        </p:spPr>
        <p:txBody>
          <a:bodyPr wrap="none" lIns="0" tIns="0" rIns="0" bIns="0" rtlCol="0" anchor="t">
            <a:spAutoFit/>
          </a:bodyPr>
          <a:lstStyle/>
          <a:p>
            <a:pPr marL="0" indent="0" algn="l">
              <a:lnSpc>
                <a:spcPts val="2200"/>
              </a:lnSpc>
              <a:buNone/>
            </a:pPr>
            <a:r>
              <a:rPr lang="en-US" sz="1704" kern="0" spc="2" dirty="0">
                <a:solidFill>
                  <a:srgbClr val="76B900"/>
                </a:solidFill>
              </a:rPr>
              <a:t>Automatisation et Temps Réel</a:t>
            </a:r>
            <a:endParaRPr lang="en-US" sz="1704" dirty="0"/>
          </a:p>
        </p:txBody>
      </p:sp>
      <p:sp>
        <p:nvSpPr>
          <p:cNvPr id="4" name="Shape 1"/>
          <p:cNvSpPr/>
          <p:nvPr/>
        </p:nvSpPr>
        <p:spPr>
          <a:xfrm>
            <a:off x="571500" y="1455539"/>
            <a:ext cx="2300288" cy="2586038"/>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1543050" y="1741289"/>
            <a:ext cx="342900" cy="342900"/>
          </a:xfrm>
          <a:prstGeom prst="rect">
            <a:avLst/>
          </a:prstGeom>
        </p:spPr>
      </p:pic>
      <p:sp>
        <p:nvSpPr>
          <p:cNvPr id="6" name="Text 2"/>
          <p:cNvSpPr/>
          <p:nvPr/>
        </p:nvSpPr>
        <p:spPr>
          <a:xfrm>
            <a:off x="714375" y="2262783"/>
            <a:ext cx="2000250"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FFFFFF"/>
                </a:solidFill>
              </a:rPr>
              <a:t>Déclencheur Cron</a:t>
            </a:r>
            <a:endParaRPr lang="en-US" sz="987" dirty="0"/>
          </a:p>
        </p:txBody>
      </p:sp>
      <p:sp>
        <p:nvSpPr>
          <p:cNvPr id="7" name="Text 3"/>
          <p:cNvSpPr/>
          <p:nvPr/>
        </p:nvSpPr>
        <p:spPr>
          <a:xfrm>
            <a:off x="714375" y="2564606"/>
            <a:ext cx="2000250" cy="482203"/>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Exécution automatique chaque jour à 9h00 via APScheduler pour synchroniser les dernières données économiques.</a:t>
            </a:r>
            <a:endParaRPr lang="en-US" sz="780" dirty="0"/>
          </a:p>
        </p:txBody>
      </p:sp>
      <p:pic>
        <p:nvPicPr>
          <p:cNvPr id="8" name="Image 2" descr="preencoded.png"/>
          <p:cNvPicPr>
            <a:picLocks noChangeAspect="1"/>
          </p:cNvPicPr>
          <p:nvPr/>
        </p:nvPicPr>
        <p:blipFill>
          <a:blip r:embed="rId5"/>
          <a:stretch>
            <a:fillRect/>
          </a:stretch>
        </p:blipFill>
        <p:spPr>
          <a:xfrm>
            <a:off x="3050381" y="2559248"/>
            <a:ext cx="171450" cy="171450"/>
          </a:xfrm>
          <a:prstGeom prst="rect">
            <a:avLst/>
          </a:prstGeom>
        </p:spPr>
      </p:pic>
      <p:sp>
        <p:nvSpPr>
          <p:cNvPr id="9" name="Shape 4"/>
          <p:cNvSpPr/>
          <p:nvPr/>
        </p:nvSpPr>
        <p:spPr>
          <a:xfrm>
            <a:off x="3414713" y="1455539"/>
            <a:ext cx="2300288" cy="2586038"/>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0" name="Image 3" descr="preencoded.png"/>
          <p:cNvPicPr>
            <a:picLocks noChangeAspect="1"/>
          </p:cNvPicPr>
          <p:nvPr/>
        </p:nvPicPr>
        <p:blipFill>
          <a:blip r:embed="rId6"/>
          <a:stretch>
            <a:fillRect/>
          </a:stretch>
        </p:blipFill>
        <p:spPr>
          <a:xfrm>
            <a:off x="4393406" y="1741289"/>
            <a:ext cx="342900" cy="342900"/>
          </a:xfrm>
          <a:prstGeom prst="rect">
            <a:avLst/>
          </a:prstGeom>
        </p:spPr>
      </p:pic>
      <p:sp>
        <p:nvSpPr>
          <p:cNvPr id="11" name="Text 5"/>
          <p:cNvSpPr/>
          <p:nvPr/>
        </p:nvSpPr>
        <p:spPr>
          <a:xfrm>
            <a:off x="3564731" y="2262783"/>
            <a:ext cx="2000250"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FFFFFF"/>
                </a:solidFill>
              </a:rPr>
              <a:t>Collecte Séquentielle</a:t>
            </a:r>
            <a:endParaRPr lang="en-US" sz="987" dirty="0"/>
          </a:p>
        </p:txBody>
      </p:sp>
      <p:sp>
        <p:nvSpPr>
          <p:cNvPr id="12" name="Text 6"/>
          <p:cNvSpPr/>
          <p:nvPr/>
        </p:nvSpPr>
        <p:spPr>
          <a:xfrm>
            <a:off x="3564731" y="2564606"/>
            <a:ext cx="2000250" cy="482203"/>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Pipeline robuste de scraping et d'appels API avec gestion des erreurs et validation des données.</a:t>
            </a:r>
            <a:endParaRPr lang="en-US" sz="780" dirty="0"/>
          </a:p>
        </p:txBody>
      </p:sp>
      <p:pic>
        <p:nvPicPr>
          <p:cNvPr id="13" name="Image 4" descr="preencoded.png"/>
          <p:cNvPicPr>
            <a:picLocks noChangeAspect="1"/>
          </p:cNvPicPr>
          <p:nvPr/>
        </p:nvPicPr>
        <p:blipFill>
          <a:blip r:embed="rId5"/>
          <a:stretch>
            <a:fillRect/>
          </a:stretch>
        </p:blipFill>
        <p:spPr>
          <a:xfrm>
            <a:off x="5904309" y="2559248"/>
            <a:ext cx="171450" cy="171450"/>
          </a:xfrm>
          <a:prstGeom prst="rect">
            <a:avLst/>
          </a:prstGeom>
        </p:spPr>
      </p:pic>
      <p:sp>
        <p:nvSpPr>
          <p:cNvPr id="14" name="Shape 7"/>
          <p:cNvSpPr/>
          <p:nvPr/>
        </p:nvSpPr>
        <p:spPr>
          <a:xfrm>
            <a:off x="6272213" y="1455539"/>
            <a:ext cx="2300288" cy="2586038"/>
          </a:xfrm>
          <a:prstGeom prst="rect">
            <a:avLst/>
          </a:prstGeom>
          <a:solidFill>
            <a:srgbClr val="FFFFFF">
              <a:alpha val="5000"/>
            </a:srgbClr>
          </a:solidFill>
          <a:ln w="9144">
            <a:solidFill>
              <a:srgbClr val="FFFFFF">
                <a:alpha val="10000"/>
              </a:srgbClr>
            </a:solidFill>
            <a:prstDash val="solid"/>
          </a:ln>
        </p:spPr>
        <p:txBody>
          <a:bodyPr/>
          <a:lstStyle/>
          <a:p>
            <a:endParaRPr lang="fr-FR"/>
          </a:p>
        </p:txBody>
      </p:sp>
      <p:pic>
        <p:nvPicPr>
          <p:cNvPr id="15" name="Image 5" descr="preencoded.png"/>
          <p:cNvPicPr>
            <a:picLocks noChangeAspect="1"/>
          </p:cNvPicPr>
          <p:nvPr/>
        </p:nvPicPr>
        <p:blipFill>
          <a:blip r:embed="rId7"/>
          <a:stretch>
            <a:fillRect/>
          </a:stretch>
        </p:blipFill>
        <p:spPr>
          <a:xfrm>
            <a:off x="7236619" y="1741289"/>
            <a:ext cx="385763" cy="342900"/>
          </a:xfrm>
          <a:prstGeom prst="rect">
            <a:avLst/>
          </a:prstGeom>
        </p:spPr>
      </p:pic>
      <p:sp>
        <p:nvSpPr>
          <p:cNvPr id="16" name="Text 8"/>
          <p:cNvSpPr/>
          <p:nvPr/>
        </p:nvSpPr>
        <p:spPr>
          <a:xfrm>
            <a:off x="6429375" y="2262783"/>
            <a:ext cx="2000250"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FFFFFF"/>
                </a:solidFill>
              </a:rPr>
              <a:t>Notification Push</a:t>
            </a:r>
            <a:endParaRPr lang="en-US" sz="987" dirty="0"/>
          </a:p>
        </p:txBody>
      </p:sp>
      <p:sp>
        <p:nvSpPr>
          <p:cNvPr id="17" name="Text 9"/>
          <p:cNvSpPr/>
          <p:nvPr/>
        </p:nvSpPr>
        <p:spPr>
          <a:xfrm>
            <a:off x="6429375" y="2564606"/>
            <a:ext cx="2000250" cy="482203"/>
          </a:xfrm>
          <a:prstGeom prst="rect">
            <a:avLst/>
          </a:prstGeom>
          <a:noFill/>
          <a:ln/>
        </p:spPr>
        <p:txBody>
          <a:bodyPr wrap="square" lIns="0" tIns="0" rIns="0" bIns="0" rtlCol="0" anchor="t">
            <a:spAutoFit/>
          </a:bodyPr>
          <a:lstStyle/>
          <a:p>
            <a:pPr marL="0" indent="0" algn="ctr">
              <a:lnSpc>
                <a:spcPts val="1300"/>
              </a:lnSpc>
              <a:buNone/>
            </a:pPr>
            <a:r>
              <a:rPr lang="en-US" sz="780" dirty="0">
                <a:solidFill>
                  <a:srgbClr val="E0E0E0"/>
                </a:solidFill>
              </a:rPr>
              <a:t>Utilisation de WebSockets pour informer instantanément le frontend d'une mise à jour réussie.</a:t>
            </a:r>
            <a:endParaRPr lang="en-US" sz="780" dirty="0"/>
          </a:p>
        </p:txBody>
      </p:sp>
      <p:sp>
        <p:nvSpPr>
          <p:cNvPr id="18" name="Shape 10"/>
          <p:cNvSpPr/>
          <p:nvPr/>
        </p:nvSpPr>
        <p:spPr>
          <a:xfrm>
            <a:off x="571500" y="4598789"/>
            <a:ext cx="8001000" cy="467916"/>
          </a:xfrm>
          <a:prstGeom prst="rect">
            <a:avLst/>
          </a:prstGeom>
          <a:solidFill>
            <a:srgbClr val="76B900">
              <a:alpha val="10000"/>
            </a:srgbClr>
          </a:solidFill>
          <a:ln w="9144">
            <a:solidFill>
              <a:srgbClr val="76B900"/>
            </a:solidFill>
            <a:prstDash val="solid"/>
          </a:ln>
        </p:spPr>
        <p:txBody>
          <a:bodyPr/>
          <a:lstStyle/>
          <a:p>
            <a:endParaRPr lang="fr-FR"/>
          </a:p>
        </p:txBody>
      </p:sp>
      <p:pic>
        <p:nvPicPr>
          <p:cNvPr id="19" name="Image 6" descr="preencoded.png"/>
          <p:cNvPicPr>
            <a:picLocks noChangeAspect="1"/>
          </p:cNvPicPr>
          <p:nvPr/>
        </p:nvPicPr>
        <p:blipFill>
          <a:blip r:embed="rId8"/>
          <a:stretch>
            <a:fillRect/>
          </a:stretch>
        </p:blipFill>
        <p:spPr>
          <a:xfrm>
            <a:off x="785813" y="4811316"/>
            <a:ext cx="150019" cy="171450"/>
          </a:xfrm>
          <a:prstGeom prst="rect">
            <a:avLst/>
          </a:prstGeom>
        </p:spPr>
      </p:pic>
      <p:sp>
        <p:nvSpPr>
          <p:cNvPr id="20" name="Text 11"/>
          <p:cNvSpPr/>
          <p:nvPr/>
        </p:nvSpPr>
        <p:spPr>
          <a:xfrm>
            <a:off x="1078706" y="4741664"/>
            <a:ext cx="7279481" cy="310753"/>
          </a:xfrm>
          <a:prstGeom prst="rect">
            <a:avLst/>
          </a:prstGeom>
          <a:noFill/>
          <a:ln/>
        </p:spPr>
        <p:txBody>
          <a:bodyPr wrap="square" lIns="0" tIns="0" rIns="0" bIns="0" rtlCol="0" anchor="t">
            <a:spAutoFit/>
          </a:bodyPr>
          <a:lstStyle/>
          <a:p>
            <a:pPr marL="0" indent="0" algn="l">
              <a:lnSpc>
                <a:spcPts val="1100"/>
              </a:lnSpc>
              <a:buNone/>
            </a:pPr>
            <a:r>
              <a:rPr lang="en-US" sz="784" b="1" dirty="0">
                <a:solidFill>
                  <a:srgbClr val="FFFFFF"/>
                </a:solidFill>
              </a:rPr>
              <a:t>Contrôle Manuel :</a:t>
            </a:r>
            <a:r>
              <a:rPr lang="en-US" sz="834" dirty="0">
                <a:solidFill>
                  <a:srgbClr val="FFFFFF"/>
                </a:solidFill>
              </a:rPr>
              <a:t> Un bouton de rafraîchissement forcé permet de déclencher le pipeline à la demande avec un état de chargement visuel global.</a:t>
            </a:r>
            <a:endParaRPr lang="en-US" sz="78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9ab092d-ad68-44f0-89ca-65366b4c429a}" enabled="1" method="Standard" siteId="{2f7e641d-35dd-4a72-91ef-9c34810f3219}" contentBits="0" removed="0"/>
</clbl:labelList>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Affichage à l'écran (16:9)</PresentationFormat>
  <Paragraphs>159</Paragraphs>
  <Slides>13</Slides>
  <Notes>13</Notes>
  <HiddenSlides>0</HiddenSlides>
  <MMClips>1</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13</vt:i4>
      </vt:variant>
    </vt:vector>
  </HeadingPairs>
  <TitlesOfParts>
    <vt:vector size="15" baseType="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Dylan MERCURE</cp:lastModifiedBy>
  <cp:revision>3</cp:revision>
  <dcterms:created xsi:type="dcterms:W3CDTF">2026-02-08T17:52:57Z</dcterms:created>
  <dcterms:modified xsi:type="dcterms:W3CDTF">2026-02-08T20:51:42Z</dcterms:modified>
</cp:coreProperties>
</file>